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embeddedFontLst>
    <p:embeddedFont>
      <p:font typeface="Unbounded"/>
      <p:regular r:id="rId19"/>
    </p:embeddedFont>
    <p:embeddedFont>
      <p:font typeface="Unbounded"/>
      <p:regular r:id="rId20"/>
    </p:embeddedFont>
    <p:embeddedFont>
      <p:font typeface="Open Sans"/>
      <p:regular r:id="rId21"/>
    </p:embeddedFont>
    <p:embeddedFont>
      <p:font typeface="Open Sans"/>
      <p:regular r:id="rId22"/>
    </p:embeddedFont>
    <p:embeddedFont>
      <p:font typeface="Open Sans"/>
      <p:regular r:id="rId23"/>
    </p:embeddedFont>
    <p:embeddedFont>
      <p:font typeface="Open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9" Type="http://schemas.openxmlformats.org/officeDocument/2006/relationships/font" Target="fonts/font1.fntdata"/><Relationship Id="rId20" Type="http://schemas.openxmlformats.org/officeDocument/2006/relationships/font" Target="fonts/font2.fntdata"/><Relationship Id="rId21" Type="http://schemas.openxmlformats.org/officeDocument/2006/relationships/font" Target="fonts/font3.fntdata"/><Relationship Id="rId22" Type="http://schemas.openxmlformats.org/officeDocument/2006/relationships/font" Target="fonts/font4.fntdata"/><Relationship Id="rId23" Type="http://schemas.openxmlformats.org/officeDocument/2006/relationships/font" Target="fonts/font5.fntdata"/><Relationship Id="rId24" Type="http://schemas.openxmlformats.org/officeDocument/2006/relationships/font" Target="fonts/font6.fntdata"/></Relationships>
</file>

<file path=ppt/media/>
</file>

<file path=ppt/media/image-1-1.png>
</file>

<file path=ppt/media/image-10-1.png>
</file>

<file path=ppt/media/image-10-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1-1.png>
</file>

<file path=ppt/media/image-3-1.png>
</file>

<file path=ppt/media/image-4-1.png>
</file>

<file path=ppt/media/image-4-2.png>
</file>

<file path=ppt/media/image-5-1.png>
</file>

<file path=ppt/media/image-6-1.png>
</file>

<file path=ppt/media/image-6-2.png>
</file>

<file path=ppt/media/image-7-1.png>
</file>

<file path=ppt/media/image-7-2.png>
</file>

<file path=ppt/media/image-7-3.png>
</file>

<file path=ppt/media/image-7-4.png>
</file>

<file path=ppt/media/image-7-5.png>
</file>

<file path=ppt/media/image-7-6.png>
</file>

<file path=ppt/media/image-8-1.png>
</file>

<file path=ppt/media/image-8-2.png>
</file>

<file path=ppt/media/image-8-3.png>
</file>

<file path=ppt/media/image-9-1.png>
</file>

<file path=ppt/media/image-9-2.png>
</file>

<file path=ppt/media/image-9-3.png>
</file>

<file path=ppt/media/image-9-4.png>
</file>

<file path=ppt/media/image-9-5.png>
</file>

<file path=ppt/media/image-9-6.png>
</file>

<file path=ppt/media/image-9-7.png>
</file>

<file path=ppt/media/image-9-8.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slideLayout" Target="../slideLayouts/slideLayout1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7" Type="http://schemas.openxmlformats.org/officeDocument/2006/relationships/slideLayout" Target="../slideLayouts/slideLayout8.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image" Target="../media/image-9-6.png"/><Relationship Id="rId7" Type="http://schemas.openxmlformats.org/officeDocument/2006/relationships/image" Target="../media/image-9-7.png"/><Relationship Id="rId8" Type="http://schemas.openxmlformats.org/officeDocument/2006/relationships/image" Target="../media/image-9-8.png"/><Relationship Id="rId9" Type="http://schemas.openxmlformats.org/officeDocument/2006/relationships/slideLayout" Target="../slideLayouts/slideLayout10.xml"/><Relationship Id="rId10"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82046"/>
            <a:ext cx="7556421" cy="2126337"/>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Triển khai Hệ thống Đăng ký Lịch khám Bệnh</a:t>
            </a:r>
            <a:endParaRPr lang="en-US" sz="4450" dirty="0"/>
          </a:p>
        </p:txBody>
      </p:sp>
      <p:sp>
        <p:nvSpPr>
          <p:cNvPr id="4" name="Text 1"/>
          <p:cNvSpPr/>
          <p:nvPr/>
        </p:nvSpPr>
        <p:spPr>
          <a:xfrm>
            <a:off x="793790" y="4548545"/>
            <a:ext cx="7556421" cy="362903"/>
          </a:xfrm>
          <a:prstGeom prst="rect">
            <a:avLst/>
          </a:prstGeom>
          <a:noFill/>
          <a:ln/>
        </p:spPr>
        <p:txBody>
          <a:bodyPr wrap="non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Tên sinh viên: Lê Vũ Anh kiệt</a:t>
            </a:r>
            <a:endParaRPr lang="en-US" sz="1750" dirty="0"/>
          </a:p>
        </p:txBody>
      </p:sp>
      <p:sp>
        <p:nvSpPr>
          <p:cNvPr id="5" name="Text 2"/>
          <p:cNvSpPr/>
          <p:nvPr/>
        </p:nvSpPr>
        <p:spPr>
          <a:xfrm>
            <a:off x="793790" y="5166598"/>
            <a:ext cx="7556421" cy="362903"/>
          </a:xfrm>
          <a:prstGeom prst="rect">
            <a:avLst/>
          </a:prstGeom>
          <a:noFill/>
          <a:ln/>
        </p:spPr>
        <p:txBody>
          <a:bodyPr wrap="non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MSSV: 1050080056</a:t>
            </a:r>
            <a:endParaRPr lang="en-US" sz="1750" dirty="0"/>
          </a:p>
        </p:txBody>
      </p:sp>
      <p:sp>
        <p:nvSpPr>
          <p:cNvPr id="6" name="Text 3"/>
          <p:cNvSpPr/>
          <p:nvPr/>
        </p:nvSpPr>
        <p:spPr>
          <a:xfrm>
            <a:off x="793790" y="5784652"/>
            <a:ext cx="7556421" cy="362903"/>
          </a:xfrm>
          <a:prstGeom prst="rect">
            <a:avLst/>
          </a:prstGeom>
          <a:noFill/>
          <a:ln/>
        </p:spPr>
        <p:txBody>
          <a:bodyPr wrap="non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Lớp: K10_CNPM1</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1975604"/>
            <a:ext cx="4919305" cy="4278392"/>
          </a:xfrm>
          <a:prstGeom prst="rect">
            <a:avLst/>
          </a:prstGeom>
        </p:spPr>
      </p:pic>
      <p:sp>
        <p:nvSpPr>
          <p:cNvPr id="4" name="Text 0"/>
          <p:cNvSpPr/>
          <p:nvPr/>
        </p:nvSpPr>
        <p:spPr>
          <a:xfrm>
            <a:off x="6280190" y="2691527"/>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Backend của hệ thống</a:t>
            </a:r>
            <a:endParaRPr lang="en-US" sz="4450" dirty="0"/>
          </a:p>
        </p:txBody>
      </p:sp>
      <p:sp>
        <p:nvSpPr>
          <p:cNvPr id="5" name="Text 1"/>
          <p:cNvSpPr/>
          <p:nvPr/>
        </p:nvSpPr>
        <p:spPr>
          <a:xfrm>
            <a:off x="6280190" y="4449247"/>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Là một hệ thống được xây dựng từ ngôn ngữ C# theo mô hình resfulApi   bao gồm các chức năng CRUD cơ bản và một số chức năng khác liên quan đến hệ thống như tìm kiếm hoặc gửi tin nhắn SMS.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976074"/>
            <a:ext cx="5646777" cy="6277332"/>
          </a:xfrm>
          <a:prstGeom prst="rect">
            <a:avLst/>
          </a:prstGeom>
        </p:spPr>
      </p:pic>
      <p:sp>
        <p:nvSpPr>
          <p:cNvPr id="3" name="Text 0"/>
          <p:cNvSpPr/>
          <p:nvPr/>
        </p:nvSpPr>
        <p:spPr>
          <a:xfrm>
            <a:off x="7599521" y="2294573"/>
            <a:ext cx="6244709"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Database của hệ thông</a:t>
            </a:r>
            <a:endParaRPr lang="en-US" sz="4450" dirty="0"/>
          </a:p>
        </p:txBody>
      </p:sp>
      <p:sp>
        <p:nvSpPr>
          <p:cNvPr id="4" name="Text 1"/>
          <p:cNvSpPr/>
          <p:nvPr/>
        </p:nvSpPr>
        <p:spPr>
          <a:xfrm>
            <a:off x="7599521" y="3938945"/>
            <a:ext cx="6244709" cy="362903"/>
          </a:xfrm>
          <a:prstGeom prst="rect">
            <a:avLst/>
          </a:prstGeom>
          <a:noFill/>
          <a:ln/>
        </p:spPr>
        <p:txBody>
          <a:bodyPr wrap="none" lIns="0" tIns="0" rIns="0" bIns="0" rtlCol="0" anchor="t"/>
          <a:lstStyle/>
          <a:p>
            <a:pPr indent="0" marL="0">
              <a:lnSpc>
                <a:spcPts val="2850"/>
              </a:lnSpc>
              <a:buNone/>
            </a:pPr>
            <a:endParaRPr lang="en-US" sz="1750" dirty="0"/>
          </a:p>
        </p:txBody>
      </p:sp>
      <p:sp>
        <p:nvSpPr>
          <p:cNvPr id="5" name="Text 2"/>
          <p:cNvSpPr/>
          <p:nvPr/>
        </p:nvSpPr>
        <p:spPr>
          <a:xfrm>
            <a:off x="7599521" y="4505920"/>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Được thiết kế dựa vào những đặc tả về quy trình làm việc trong bệnh viện, qua việc phân tích quy trình cũng như lấy thông tin nghiệp vụ của các bác sĩ điều dưỡng để thiết kế lên hệ thống</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51999" y="591264"/>
            <a:ext cx="13126402" cy="1343025"/>
          </a:xfrm>
          <a:prstGeom prst="rect">
            <a:avLst/>
          </a:prstGeom>
          <a:noFill/>
          <a:ln/>
        </p:spPr>
        <p:txBody>
          <a:bodyPr wrap="square" lIns="0" tIns="0" rIns="0" bIns="0" rtlCol="0" anchor="t"/>
          <a:lstStyle/>
          <a:p>
            <a:pPr indent="0" marL="0">
              <a:lnSpc>
                <a:spcPts val="5250"/>
              </a:lnSpc>
              <a:buNone/>
            </a:pPr>
            <a:r>
              <a:rPr lang="en-US" sz="4200" b="1" dirty="0">
                <a:solidFill>
                  <a:srgbClr val="333F70"/>
                </a:solidFill>
                <a:latin typeface="Unbounded Bold" pitchFamily="34" charset="0"/>
                <a:ea typeface="Unbounded Bold" pitchFamily="34" charset="-122"/>
                <a:cs typeface="Unbounded Bold" pitchFamily="34" charset="-120"/>
              </a:rPr>
              <a:t>Kế hoạch triển khai và các bước tiếp theo</a:t>
            </a:r>
            <a:endParaRPr lang="en-US" sz="4200" dirty="0"/>
          </a:p>
        </p:txBody>
      </p:sp>
      <p:sp>
        <p:nvSpPr>
          <p:cNvPr id="3" name="Shape 1"/>
          <p:cNvSpPr/>
          <p:nvPr/>
        </p:nvSpPr>
        <p:spPr>
          <a:xfrm>
            <a:off x="751999" y="2363986"/>
            <a:ext cx="1640800" cy="1238012"/>
          </a:xfrm>
          <a:prstGeom prst="roundRect">
            <a:avLst>
              <a:gd name="adj" fmla="val 7290"/>
            </a:avLst>
          </a:prstGeom>
          <a:solidFill>
            <a:srgbClr val="D6F5EE"/>
          </a:solidFill>
          <a:ln w="7620">
            <a:solidFill>
              <a:srgbClr val="BCDBD4"/>
            </a:solidFill>
            <a:prstDash val="solid"/>
          </a:ln>
        </p:spPr>
      </p:sp>
      <p:sp>
        <p:nvSpPr>
          <p:cNvPr id="4" name="Text 2"/>
          <p:cNvSpPr/>
          <p:nvPr/>
        </p:nvSpPr>
        <p:spPr>
          <a:xfrm>
            <a:off x="974408" y="2768084"/>
            <a:ext cx="139779" cy="429697"/>
          </a:xfrm>
          <a:prstGeom prst="rect">
            <a:avLst/>
          </a:prstGeom>
          <a:noFill/>
          <a:ln/>
        </p:spPr>
        <p:txBody>
          <a:bodyPr wrap="none" lIns="0" tIns="0" rIns="0" bIns="0" rtlCol="0" anchor="t"/>
          <a:lstStyle/>
          <a:p>
            <a:pPr algn="ctr" indent="0" marL="0">
              <a:lnSpc>
                <a:spcPts val="3350"/>
              </a:lnSpc>
              <a:buNone/>
            </a:pPr>
            <a:r>
              <a:rPr lang="en-US" sz="2100" b="1" dirty="0">
                <a:solidFill>
                  <a:srgbClr val="333F70"/>
                </a:solidFill>
                <a:latin typeface="Unbounded Bold" pitchFamily="34" charset="0"/>
                <a:ea typeface="Unbounded Bold" pitchFamily="34" charset="-122"/>
                <a:cs typeface="Unbounded Bold" pitchFamily="34" charset="-120"/>
              </a:rPr>
              <a:t>1</a:t>
            </a:r>
            <a:endParaRPr lang="en-US" sz="2100" dirty="0"/>
          </a:p>
        </p:txBody>
      </p:sp>
      <p:sp>
        <p:nvSpPr>
          <p:cNvPr id="5" name="Text 3"/>
          <p:cNvSpPr/>
          <p:nvPr/>
        </p:nvSpPr>
        <p:spPr>
          <a:xfrm>
            <a:off x="2607588" y="2578775"/>
            <a:ext cx="2686050" cy="335756"/>
          </a:xfrm>
          <a:prstGeom prst="rect">
            <a:avLst/>
          </a:prstGeom>
          <a:noFill/>
          <a:ln/>
        </p:spPr>
        <p:txBody>
          <a:bodyPr wrap="none" lIns="0" tIns="0" rIns="0" bIns="0" rtlCol="0" anchor="t"/>
          <a:lstStyle/>
          <a:p>
            <a:pPr algn="l" indent="0" marL="0">
              <a:lnSpc>
                <a:spcPts val="2600"/>
              </a:lnSpc>
              <a:buNone/>
            </a:pPr>
            <a:r>
              <a:rPr lang="en-US" sz="2100" b="1" dirty="0">
                <a:solidFill>
                  <a:srgbClr val="333F70"/>
                </a:solidFill>
                <a:latin typeface="Unbounded Bold" pitchFamily="34" charset="0"/>
                <a:ea typeface="Unbounded Bold" pitchFamily="34" charset="-122"/>
                <a:cs typeface="Unbounded Bold" pitchFamily="34" charset="-120"/>
              </a:rPr>
              <a:t>1. Phát triển</a:t>
            </a:r>
            <a:endParaRPr lang="en-US" sz="2100" dirty="0"/>
          </a:p>
        </p:txBody>
      </p:sp>
      <p:sp>
        <p:nvSpPr>
          <p:cNvPr id="6" name="Text 4"/>
          <p:cNvSpPr/>
          <p:nvPr/>
        </p:nvSpPr>
        <p:spPr>
          <a:xfrm>
            <a:off x="2607588" y="3043357"/>
            <a:ext cx="3157061" cy="343853"/>
          </a:xfrm>
          <a:prstGeom prst="rect">
            <a:avLst/>
          </a:prstGeom>
          <a:noFill/>
          <a:ln/>
        </p:spPr>
        <p:txBody>
          <a:bodyPr wrap="none" lIns="0" tIns="0" rIns="0" bIns="0" rtlCol="0" anchor="t"/>
          <a:lstStyle/>
          <a:p>
            <a:pPr algn="l" indent="0" marL="0">
              <a:lnSpc>
                <a:spcPts val="2700"/>
              </a:lnSpc>
              <a:buNone/>
            </a:pPr>
            <a:r>
              <a:rPr lang="en-US" sz="1650" dirty="0">
                <a:solidFill>
                  <a:srgbClr val="333F70"/>
                </a:solidFill>
                <a:latin typeface="Open Sans" pitchFamily="34" charset="0"/>
                <a:ea typeface="Open Sans" pitchFamily="34" charset="-122"/>
                <a:cs typeface="Open Sans" pitchFamily="34" charset="-120"/>
              </a:rPr>
              <a:t>Hoàn thiện phát triển hệ thống.</a:t>
            </a:r>
            <a:endParaRPr lang="en-US" sz="1650" dirty="0"/>
          </a:p>
        </p:txBody>
      </p:sp>
      <p:sp>
        <p:nvSpPr>
          <p:cNvPr id="7" name="Shape 5"/>
          <p:cNvSpPr/>
          <p:nvPr/>
        </p:nvSpPr>
        <p:spPr>
          <a:xfrm>
            <a:off x="2500193" y="3586758"/>
            <a:ext cx="11270813" cy="15240"/>
          </a:xfrm>
          <a:prstGeom prst="roundRect">
            <a:avLst>
              <a:gd name="adj" fmla="val 592216"/>
            </a:avLst>
          </a:prstGeom>
          <a:solidFill>
            <a:srgbClr val="BCDBD4"/>
          </a:solidFill>
          <a:ln/>
        </p:spPr>
      </p:sp>
      <p:sp>
        <p:nvSpPr>
          <p:cNvPr id="8" name="Shape 6"/>
          <p:cNvSpPr/>
          <p:nvPr/>
        </p:nvSpPr>
        <p:spPr>
          <a:xfrm>
            <a:off x="751999" y="3709392"/>
            <a:ext cx="3281601" cy="1238012"/>
          </a:xfrm>
          <a:prstGeom prst="roundRect">
            <a:avLst>
              <a:gd name="adj" fmla="val 7290"/>
            </a:avLst>
          </a:prstGeom>
          <a:solidFill>
            <a:srgbClr val="D6F5EE"/>
          </a:solidFill>
          <a:ln w="7620">
            <a:solidFill>
              <a:srgbClr val="BCDBD4"/>
            </a:solidFill>
            <a:prstDash val="solid"/>
          </a:ln>
        </p:spPr>
      </p:sp>
      <p:sp>
        <p:nvSpPr>
          <p:cNvPr id="9" name="Text 7"/>
          <p:cNvSpPr/>
          <p:nvPr/>
        </p:nvSpPr>
        <p:spPr>
          <a:xfrm>
            <a:off x="974408" y="4113490"/>
            <a:ext cx="224314" cy="429697"/>
          </a:xfrm>
          <a:prstGeom prst="rect">
            <a:avLst/>
          </a:prstGeom>
          <a:noFill/>
          <a:ln/>
        </p:spPr>
        <p:txBody>
          <a:bodyPr wrap="none" lIns="0" tIns="0" rIns="0" bIns="0" rtlCol="0" anchor="t"/>
          <a:lstStyle/>
          <a:p>
            <a:pPr algn="ctr" indent="0" marL="0">
              <a:lnSpc>
                <a:spcPts val="3350"/>
              </a:lnSpc>
              <a:buNone/>
            </a:pPr>
            <a:r>
              <a:rPr lang="en-US" sz="2100" b="1" dirty="0">
                <a:solidFill>
                  <a:srgbClr val="333F70"/>
                </a:solidFill>
                <a:latin typeface="Unbounded Bold" pitchFamily="34" charset="0"/>
                <a:ea typeface="Unbounded Bold" pitchFamily="34" charset="-122"/>
                <a:cs typeface="Unbounded Bold" pitchFamily="34" charset="-120"/>
              </a:rPr>
              <a:t>2</a:t>
            </a:r>
            <a:endParaRPr lang="en-US" sz="2100" dirty="0"/>
          </a:p>
        </p:txBody>
      </p:sp>
      <p:sp>
        <p:nvSpPr>
          <p:cNvPr id="10" name="Text 8"/>
          <p:cNvSpPr/>
          <p:nvPr/>
        </p:nvSpPr>
        <p:spPr>
          <a:xfrm>
            <a:off x="4248388" y="3924181"/>
            <a:ext cx="2686050" cy="335756"/>
          </a:xfrm>
          <a:prstGeom prst="rect">
            <a:avLst/>
          </a:prstGeom>
          <a:noFill/>
          <a:ln/>
        </p:spPr>
        <p:txBody>
          <a:bodyPr wrap="none" lIns="0" tIns="0" rIns="0" bIns="0" rtlCol="0" anchor="t"/>
          <a:lstStyle/>
          <a:p>
            <a:pPr algn="l" indent="0" marL="0">
              <a:lnSpc>
                <a:spcPts val="2600"/>
              </a:lnSpc>
              <a:buNone/>
            </a:pPr>
            <a:r>
              <a:rPr lang="en-US" sz="2100" b="1" dirty="0">
                <a:solidFill>
                  <a:srgbClr val="333F70"/>
                </a:solidFill>
                <a:latin typeface="Unbounded Bold" pitchFamily="34" charset="0"/>
                <a:ea typeface="Unbounded Bold" pitchFamily="34" charset="-122"/>
                <a:cs typeface="Unbounded Bold" pitchFamily="34" charset="-120"/>
              </a:rPr>
              <a:t>2. Kiểm thử</a:t>
            </a:r>
            <a:endParaRPr lang="en-US" sz="2100" dirty="0"/>
          </a:p>
        </p:txBody>
      </p:sp>
      <p:sp>
        <p:nvSpPr>
          <p:cNvPr id="11" name="Text 9"/>
          <p:cNvSpPr/>
          <p:nvPr/>
        </p:nvSpPr>
        <p:spPr>
          <a:xfrm>
            <a:off x="4248388" y="4388763"/>
            <a:ext cx="3869650" cy="343853"/>
          </a:xfrm>
          <a:prstGeom prst="rect">
            <a:avLst/>
          </a:prstGeom>
          <a:noFill/>
          <a:ln/>
        </p:spPr>
        <p:txBody>
          <a:bodyPr wrap="none" lIns="0" tIns="0" rIns="0" bIns="0" rtlCol="0" anchor="t"/>
          <a:lstStyle/>
          <a:p>
            <a:pPr algn="l" indent="0" marL="0">
              <a:lnSpc>
                <a:spcPts val="2700"/>
              </a:lnSpc>
              <a:buNone/>
            </a:pPr>
            <a:r>
              <a:rPr lang="en-US" sz="1650" dirty="0">
                <a:solidFill>
                  <a:srgbClr val="333F70"/>
                </a:solidFill>
                <a:latin typeface="Open Sans" pitchFamily="34" charset="0"/>
                <a:ea typeface="Open Sans" pitchFamily="34" charset="-122"/>
                <a:cs typeface="Open Sans" pitchFamily="34" charset="-120"/>
              </a:rPr>
              <a:t>Kiểm thử hệ thống trước khi triển khai.</a:t>
            </a:r>
            <a:endParaRPr lang="en-US" sz="1650" dirty="0"/>
          </a:p>
        </p:txBody>
      </p:sp>
      <p:sp>
        <p:nvSpPr>
          <p:cNvPr id="12" name="Shape 10"/>
          <p:cNvSpPr/>
          <p:nvPr/>
        </p:nvSpPr>
        <p:spPr>
          <a:xfrm>
            <a:off x="4140994" y="4932164"/>
            <a:ext cx="9630013" cy="15240"/>
          </a:xfrm>
          <a:prstGeom prst="roundRect">
            <a:avLst>
              <a:gd name="adj" fmla="val 592216"/>
            </a:avLst>
          </a:prstGeom>
          <a:solidFill>
            <a:srgbClr val="BCDBD4"/>
          </a:solidFill>
          <a:ln/>
        </p:spPr>
      </p:sp>
      <p:sp>
        <p:nvSpPr>
          <p:cNvPr id="13" name="Shape 11"/>
          <p:cNvSpPr/>
          <p:nvPr/>
        </p:nvSpPr>
        <p:spPr>
          <a:xfrm>
            <a:off x="751999" y="5054798"/>
            <a:ext cx="4922401" cy="1238012"/>
          </a:xfrm>
          <a:prstGeom prst="roundRect">
            <a:avLst>
              <a:gd name="adj" fmla="val 7290"/>
            </a:avLst>
          </a:prstGeom>
          <a:solidFill>
            <a:srgbClr val="D6F5EE"/>
          </a:solidFill>
          <a:ln w="7620">
            <a:solidFill>
              <a:srgbClr val="BCDBD4"/>
            </a:solidFill>
            <a:prstDash val="solid"/>
          </a:ln>
        </p:spPr>
      </p:sp>
      <p:sp>
        <p:nvSpPr>
          <p:cNvPr id="14" name="Text 12"/>
          <p:cNvSpPr/>
          <p:nvPr/>
        </p:nvSpPr>
        <p:spPr>
          <a:xfrm>
            <a:off x="974408" y="5458897"/>
            <a:ext cx="225385" cy="429697"/>
          </a:xfrm>
          <a:prstGeom prst="rect">
            <a:avLst/>
          </a:prstGeom>
          <a:noFill/>
          <a:ln/>
        </p:spPr>
        <p:txBody>
          <a:bodyPr wrap="none" lIns="0" tIns="0" rIns="0" bIns="0" rtlCol="0" anchor="t"/>
          <a:lstStyle/>
          <a:p>
            <a:pPr algn="ctr" indent="0" marL="0">
              <a:lnSpc>
                <a:spcPts val="3350"/>
              </a:lnSpc>
              <a:buNone/>
            </a:pPr>
            <a:r>
              <a:rPr lang="en-US" sz="2100" b="1" dirty="0">
                <a:solidFill>
                  <a:srgbClr val="333F70"/>
                </a:solidFill>
                <a:latin typeface="Unbounded Bold" pitchFamily="34" charset="0"/>
                <a:ea typeface="Unbounded Bold" pitchFamily="34" charset="-122"/>
                <a:cs typeface="Unbounded Bold" pitchFamily="34" charset="-120"/>
              </a:rPr>
              <a:t>3</a:t>
            </a:r>
            <a:endParaRPr lang="en-US" sz="2100" dirty="0"/>
          </a:p>
        </p:txBody>
      </p:sp>
      <p:sp>
        <p:nvSpPr>
          <p:cNvPr id="15" name="Text 13"/>
          <p:cNvSpPr/>
          <p:nvPr/>
        </p:nvSpPr>
        <p:spPr>
          <a:xfrm>
            <a:off x="5889188" y="5269587"/>
            <a:ext cx="2686050" cy="335756"/>
          </a:xfrm>
          <a:prstGeom prst="rect">
            <a:avLst/>
          </a:prstGeom>
          <a:noFill/>
          <a:ln/>
        </p:spPr>
        <p:txBody>
          <a:bodyPr wrap="none" lIns="0" tIns="0" rIns="0" bIns="0" rtlCol="0" anchor="t"/>
          <a:lstStyle/>
          <a:p>
            <a:pPr algn="l" indent="0" marL="0">
              <a:lnSpc>
                <a:spcPts val="2600"/>
              </a:lnSpc>
              <a:buNone/>
            </a:pPr>
            <a:r>
              <a:rPr lang="en-US" sz="2100" b="1" dirty="0">
                <a:solidFill>
                  <a:srgbClr val="333F70"/>
                </a:solidFill>
                <a:latin typeface="Unbounded Bold" pitchFamily="34" charset="0"/>
                <a:ea typeface="Unbounded Bold" pitchFamily="34" charset="-122"/>
                <a:cs typeface="Unbounded Bold" pitchFamily="34" charset="-120"/>
              </a:rPr>
              <a:t>3. Triển khai</a:t>
            </a:r>
            <a:endParaRPr lang="en-US" sz="2100" dirty="0"/>
          </a:p>
        </p:txBody>
      </p:sp>
      <p:sp>
        <p:nvSpPr>
          <p:cNvPr id="16" name="Text 14"/>
          <p:cNvSpPr/>
          <p:nvPr/>
        </p:nvSpPr>
        <p:spPr>
          <a:xfrm>
            <a:off x="5889188" y="5734169"/>
            <a:ext cx="4346853" cy="343853"/>
          </a:xfrm>
          <a:prstGeom prst="rect">
            <a:avLst/>
          </a:prstGeom>
          <a:noFill/>
          <a:ln/>
        </p:spPr>
        <p:txBody>
          <a:bodyPr wrap="none" lIns="0" tIns="0" rIns="0" bIns="0" rtlCol="0" anchor="t"/>
          <a:lstStyle/>
          <a:p>
            <a:pPr algn="l" indent="0" marL="0">
              <a:lnSpc>
                <a:spcPts val="2700"/>
              </a:lnSpc>
              <a:buNone/>
            </a:pPr>
            <a:r>
              <a:rPr lang="en-US" sz="1650" dirty="0">
                <a:solidFill>
                  <a:srgbClr val="333F70"/>
                </a:solidFill>
                <a:latin typeface="Open Sans" pitchFamily="34" charset="0"/>
                <a:ea typeface="Open Sans" pitchFamily="34" charset="-122"/>
                <a:cs typeface="Open Sans" pitchFamily="34" charset="-120"/>
              </a:rPr>
              <a:t>Triển khai hệ thống vào môi trường thực tế.</a:t>
            </a:r>
            <a:endParaRPr lang="en-US" sz="1650" dirty="0"/>
          </a:p>
        </p:txBody>
      </p:sp>
      <p:sp>
        <p:nvSpPr>
          <p:cNvPr id="17" name="Shape 15"/>
          <p:cNvSpPr/>
          <p:nvPr/>
        </p:nvSpPr>
        <p:spPr>
          <a:xfrm>
            <a:off x="5781794" y="6277570"/>
            <a:ext cx="7989213" cy="15240"/>
          </a:xfrm>
          <a:prstGeom prst="roundRect">
            <a:avLst>
              <a:gd name="adj" fmla="val 592216"/>
            </a:avLst>
          </a:prstGeom>
          <a:solidFill>
            <a:srgbClr val="BCDBD4"/>
          </a:solidFill>
          <a:ln/>
        </p:spPr>
      </p:sp>
      <p:sp>
        <p:nvSpPr>
          <p:cNvPr id="18" name="Shape 16"/>
          <p:cNvSpPr/>
          <p:nvPr/>
        </p:nvSpPr>
        <p:spPr>
          <a:xfrm>
            <a:off x="751999" y="6400205"/>
            <a:ext cx="6563201" cy="1238012"/>
          </a:xfrm>
          <a:prstGeom prst="roundRect">
            <a:avLst>
              <a:gd name="adj" fmla="val 7290"/>
            </a:avLst>
          </a:prstGeom>
          <a:solidFill>
            <a:srgbClr val="D6F5EE"/>
          </a:solidFill>
          <a:ln w="7620">
            <a:solidFill>
              <a:srgbClr val="BCDBD4"/>
            </a:solidFill>
            <a:prstDash val="solid"/>
          </a:ln>
        </p:spPr>
      </p:sp>
      <p:sp>
        <p:nvSpPr>
          <p:cNvPr id="19" name="Text 17"/>
          <p:cNvSpPr/>
          <p:nvPr/>
        </p:nvSpPr>
        <p:spPr>
          <a:xfrm>
            <a:off x="974408" y="6804303"/>
            <a:ext cx="231338" cy="429697"/>
          </a:xfrm>
          <a:prstGeom prst="rect">
            <a:avLst/>
          </a:prstGeom>
          <a:noFill/>
          <a:ln/>
        </p:spPr>
        <p:txBody>
          <a:bodyPr wrap="none" lIns="0" tIns="0" rIns="0" bIns="0" rtlCol="0" anchor="t"/>
          <a:lstStyle/>
          <a:p>
            <a:pPr algn="ctr" indent="0" marL="0">
              <a:lnSpc>
                <a:spcPts val="3350"/>
              </a:lnSpc>
              <a:buNone/>
            </a:pPr>
            <a:r>
              <a:rPr lang="en-US" sz="2100" b="1" dirty="0">
                <a:solidFill>
                  <a:srgbClr val="333F70"/>
                </a:solidFill>
                <a:latin typeface="Unbounded Bold" pitchFamily="34" charset="0"/>
                <a:ea typeface="Unbounded Bold" pitchFamily="34" charset="-122"/>
                <a:cs typeface="Unbounded Bold" pitchFamily="34" charset="-120"/>
              </a:rPr>
              <a:t>4</a:t>
            </a:r>
            <a:endParaRPr lang="en-US" sz="2100" dirty="0"/>
          </a:p>
        </p:txBody>
      </p:sp>
      <p:sp>
        <p:nvSpPr>
          <p:cNvPr id="20" name="Text 18"/>
          <p:cNvSpPr/>
          <p:nvPr/>
        </p:nvSpPr>
        <p:spPr>
          <a:xfrm>
            <a:off x="7529989" y="6614993"/>
            <a:ext cx="2686050" cy="335756"/>
          </a:xfrm>
          <a:prstGeom prst="rect">
            <a:avLst/>
          </a:prstGeom>
          <a:noFill/>
          <a:ln/>
        </p:spPr>
        <p:txBody>
          <a:bodyPr wrap="none" lIns="0" tIns="0" rIns="0" bIns="0" rtlCol="0" anchor="t"/>
          <a:lstStyle/>
          <a:p>
            <a:pPr algn="l" indent="0" marL="0">
              <a:lnSpc>
                <a:spcPts val="2600"/>
              </a:lnSpc>
              <a:buNone/>
            </a:pPr>
            <a:r>
              <a:rPr lang="en-US" sz="2100" b="1" dirty="0">
                <a:solidFill>
                  <a:srgbClr val="333F70"/>
                </a:solidFill>
                <a:latin typeface="Unbounded Bold" pitchFamily="34" charset="0"/>
                <a:ea typeface="Unbounded Bold" pitchFamily="34" charset="-122"/>
                <a:cs typeface="Unbounded Bold" pitchFamily="34" charset="-120"/>
              </a:rPr>
              <a:t>4. Bảo trì</a:t>
            </a:r>
            <a:endParaRPr lang="en-US" sz="2100" dirty="0"/>
          </a:p>
        </p:txBody>
      </p:sp>
      <p:sp>
        <p:nvSpPr>
          <p:cNvPr id="21" name="Text 19"/>
          <p:cNvSpPr/>
          <p:nvPr/>
        </p:nvSpPr>
        <p:spPr>
          <a:xfrm>
            <a:off x="7529989" y="7079575"/>
            <a:ext cx="4320778" cy="343853"/>
          </a:xfrm>
          <a:prstGeom prst="rect">
            <a:avLst/>
          </a:prstGeom>
          <a:noFill/>
          <a:ln/>
        </p:spPr>
        <p:txBody>
          <a:bodyPr wrap="none" lIns="0" tIns="0" rIns="0" bIns="0" rtlCol="0" anchor="t"/>
          <a:lstStyle/>
          <a:p>
            <a:pPr algn="l" indent="0" marL="0">
              <a:lnSpc>
                <a:spcPts val="2700"/>
              </a:lnSpc>
              <a:buNone/>
            </a:pPr>
            <a:r>
              <a:rPr lang="en-US" sz="1650" dirty="0">
                <a:solidFill>
                  <a:srgbClr val="333F70"/>
                </a:solidFill>
                <a:latin typeface="Open Sans" pitchFamily="34" charset="0"/>
                <a:ea typeface="Open Sans" pitchFamily="34" charset="-122"/>
                <a:cs typeface="Open Sans" pitchFamily="34" charset="-120"/>
              </a:rPr>
              <a:t>Bảo trì và cập nhật hệ thống thường xuyên.</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660452"/>
            <a:ext cx="9940885" cy="708779"/>
          </a:xfrm>
          <a:prstGeom prst="rect">
            <a:avLst/>
          </a:prstGeom>
          <a:noFill/>
          <a:ln/>
        </p:spPr>
        <p:txBody>
          <a:bodyPr wrap="non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Thông tin chung về hệ thống</a:t>
            </a:r>
            <a:endParaRPr lang="en-US" sz="4450" dirty="0"/>
          </a:p>
        </p:txBody>
      </p:sp>
      <p:sp>
        <p:nvSpPr>
          <p:cNvPr id="3" name="Text 1"/>
          <p:cNvSpPr/>
          <p:nvPr/>
        </p:nvSpPr>
        <p:spPr>
          <a:xfrm>
            <a:off x="793790" y="3913465"/>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Hệ thống đăng ký lịch khám bệnh trực tuyến được thiết kế để tối ưu hóa quy trình khám chữa bệnh, mang đến trải nghiệm thuận tiện cho bệnh nhân và các bác sĩ điều dưỡng sử dụng hệ thống.</a:t>
            </a:r>
            <a:endParaRPr lang="en-US" sz="1750" dirty="0"/>
          </a:p>
        </p:txBody>
      </p:sp>
      <p:sp>
        <p:nvSpPr>
          <p:cNvPr id="4" name="Text 2"/>
          <p:cNvSpPr/>
          <p:nvPr/>
        </p:nvSpPr>
        <p:spPr>
          <a:xfrm>
            <a:off x="7599521" y="3913465"/>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Hệ thống cung cấp nhiều tính năng như đặt lịch khám, hủy lịch, xem lịch khám, quản lý lịch làm việc Bác sĩ, thống kê, xuất file excel, liên hệ SMS . Hệ thống được tích hợp với hệ thống quản lý bệnh viện.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115378"/>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Phương pháp nghiên cứu và phân tích</a:t>
            </a:r>
            <a:endParaRPr lang="en-US" sz="4450" dirty="0"/>
          </a:p>
        </p:txBody>
      </p:sp>
      <p:sp>
        <p:nvSpPr>
          <p:cNvPr id="4" name="Shape 1"/>
          <p:cNvSpPr/>
          <p:nvPr/>
        </p:nvSpPr>
        <p:spPr>
          <a:xfrm>
            <a:off x="793790" y="3128248"/>
            <a:ext cx="510302" cy="510302"/>
          </a:xfrm>
          <a:prstGeom prst="roundRect">
            <a:avLst>
              <a:gd name="adj" fmla="val 18669"/>
            </a:avLst>
          </a:prstGeom>
          <a:solidFill>
            <a:srgbClr val="D6F5EE"/>
          </a:solidFill>
          <a:ln w="7620">
            <a:solidFill>
              <a:srgbClr val="BCDBD4"/>
            </a:solidFill>
            <a:prstDash val="solid"/>
          </a:ln>
        </p:spPr>
      </p:sp>
      <p:sp>
        <p:nvSpPr>
          <p:cNvPr id="5" name="Text 2"/>
          <p:cNvSpPr/>
          <p:nvPr/>
        </p:nvSpPr>
        <p:spPr>
          <a:xfrm>
            <a:off x="960477" y="3213259"/>
            <a:ext cx="176927" cy="34028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1</a:t>
            </a:r>
            <a:endParaRPr lang="en-US" sz="2650" dirty="0"/>
          </a:p>
        </p:txBody>
      </p:sp>
      <p:sp>
        <p:nvSpPr>
          <p:cNvPr id="6" name="Text 3"/>
          <p:cNvSpPr/>
          <p:nvPr/>
        </p:nvSpPr>
        <p:spPr>
          <a:xfrm>
            <a:off x="1530906" y="3128248"/>
            <a:ext cx="2927747" cy="708660"/>
          </a:xfrm>
          <a:prstGeom prst="rect">
            <a:avLst/>
          </a:prstGeom>
          <a:noFill/>
          <a:ln/>
        </p:spPr>
        <p:txBody>
          <a:bodyPr wrap="squar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1. Phân tích yêu cầu</a:t>
            </a:r>
            <a:endParaRPr lang="en-US" sz="2200" dirty="0"/>
          </a:p>
        </p:txBody>
      </p:sp>
      <p:sp>
        <p:nvSpPr>
          <p:cNvPr id="7" name="Text 4"/>
          <p:cNvSpPr/>
          <p:nvPr/>
        </p:nvSpPr>
        <p:spPr>
          <a:xfrm>
            <a:off x="1530906" y="3972997"/>
            <a:ext cx="2927747" cy="725805"/>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Thu thập và phân tích yêu cầu từ các bên liên quan.</a:t>
            </a:r>
            <a:endParaRPr lang="en-US" sz="1750" dirty="0"/>
          </a:p>
        </p:txBody>
      </p:sp>
      <p:sp>
        <p:nvSpPr>
          <p:cNvPr id="8" name="Shape 5"/>
          <p:cNvSpPr/>
          <p:nvPr/>
        </p:nvSpPr>
        <p:spPr>
          <a:xfrm>
            <a:off x="4685467" y="3128248"/>
            <a:ext cx="510302" cy="510302"/>
          </a:xfrm>
          <a:prstGeom prst="roundRect">
            <a:avLst>
              <a:gd name="adj" fmla="val 18669"/>
            </a:avLst>
          </a:prstGeom>
          <a:solidFill>
            <a:srgbClr val="D6F5EE"/>
          </a:solidFill>
          <a:ln w="7620">
            <a:solidFill>
              <a:srgbClr val="BCDBD4"/>
            </a:solidFill>
            <a:prstDash val="solid"/>
          </a:ln>
        </p:spPr>
      </p:sp>
      <p:sp>
        <p:nvSpPr>
          <p:cNvPr id="9" name="Text 6"/>
          <p:cNvSpPr/>
          <p:nvPr/>
        </p:nvSpPr>
        <p:spPr>
          <a:xfrm>
            <a:off x="4798576" y="3213259"/>
            <a:ext cx="284083" cy="34028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2</a:t>
            </a:r>
            <a:endParaRPr lang="en-US" sz="2650" dirty="0"/>
          </a:p>
        </p:txBody>
      </p:sp>
      <p:sp>
        <p:nvSpPr>
          <p:cNvPr id="10" name="Text 7"/>
          <p:cNvSpPr/>
          <p:nvPr/>
        </p:nvSpPr>
        <p:spPr>
          <a:xfrm>
            <a:off x="5422583" y="3128248"/>
            <a:ext cx="2927747" cy="708660"/>
          </a:xfrm>
          <a:prstGeom prst="rect">
            <a:avLst/>
          </a:prstGeom>
          <a:noFill/>
          <a:ln/>
        </p:spPr>
        <p:txBody>
          <a:bodyPr wrap="squar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2. Xây dựng mô hình</a:t>
            </a:r>
            <a:endParaRPr lang="en-US" sz="2200" dirty="0"/>
          </a:p>
        </p:txBody>
      </p:sp>
      <p:sp>
        <p:nvSpPr>
          <p:cNvPr id="11" name="Text 8"/>
          <p:cNvSpPr/>
          <p:nvPr/>
        </p:nvSpPr>
        <p:spPr>
          <a:xfrm>
            <a:off x="5422583" y="3972997"/>
            <a:ext cx="2927747" cy="725805"/>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Xây dựng mô hình usecase, sơ đồ phân rã chức năng.</a:t>
            </a:r>
            <a:endParaRPr lang="en-US" sz="1750" dirty="0"/>
          </a:p>
        </p:txBody>
      </p:sp>
      <p:sp>
        <p:nvSpPr>
          <p:cNvPr id="12" name="Shape 9"/>
          <p:cNvSpPr/>
          <p:nvPr/>
        </p:nvSpPr>
        <p:spPr>
          <a:xfrm>
            <a:off x="793790" y="5180767"/>
            <a:ext cx="510302" cy="510302"/>
          </a:xfrm>
          <a:prstGeom prst="roundRect">
            <a:avLst>
              <a:gd name="adj" fmla="val 18669"/>
            </a:avLst>
          </a:prstGeom>
          <a:solidFill>
            <a:srgbClr val="D6F5EE"/>
          </a:solidFill>
          <a:ln w="7620">
            <a:solidFill>
              <a:srgbClr val="BCDBD4"/>
            </a:solidFill>
            <a:prstDash val="solid"/>
          </a:ln>
        </p:spPr>
      </p:sp>
      <p:sp>
        <p:nvSpPr>
          <p:cNvPr id="13" name="Text 10"/>
          <p:cNvSpPr/>
          <p:nvPr/>
        </p:nvSpPr>
        <p:spPr>
          <a:xfrm>
            <a:off x="906185" y="5265777"/>
            <a:ext cx="285512" cy="34028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3</a:t>
            </a:r>
            <a:endParaRPr lang="en-US" sz="2650" dirty="0"/>
          </a:p>
        </p:txBody>
      </p:sp>
      <p:sp>
        <p:nvSpPr>
          <p:cNvPr id="14" name="Text 11"/>
          <p:cNvSpPr/>
          <p:nvPr/>
        </p:nvSpPr>
        <p:spPr>
          <a:xfrm>
            <a:off x="1530906" y="5180767"/>
            <a:ext cx="2927747" cy="708660"/>
          </a:xfrm>
          <a:prstGeom prst="rect">
            <a:avLst/>
          </a:prstGeom>
          <a:noFill/>
          <a:ln/>
        </p:spPr>
        <p:txBody>
          <a:bodyPr wrap="squar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3. Thiết kế giao diện</a:t>
            </a:r>
            <a:endParaRPr lang="en-US" sz="2200" dirty="0"/>
          </a:p>
        </p:txBody>
      </p:sp>
      <p:sp>
        <p:nvSpPr>
          <p:cNvPr id="15" name="Text 12"/>
          <p:cNvSpPr/>
          <p:nvPr/>
        </p:nvSpPr>
        <p:spPr>
          <a:xfrm>
            <a:off x="1530906" y="6025515"/>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Thiết kế giao diện người dùng thân thiện, dễ sử dụng.</a:t>
            </a:r>
            <a:endParaRPr lang="en-US" sz="1750" dirty="0"/>
          </a:p>
        </p:txBody>
      </p:sp>
      <p:sp>
        <p:nvSpPr>
          <p:cNvPr id="16" name="Shape 13"/>
          <p:cNvSpPr/>
          <p:nvPr/>
        </p:nvSpPr>
        <p:spPr>
          <a:xfrm>
            <a:off x="4685467" y="5180767"/>
            <a:ext cx="510302" cy="510302"/>
          </a:xfrm>
          <a:prstGeom prst="roundRect">
            <a:avLst>
              <a:gd name="adj" fmla="val 18669"/>
            </a:avLst>
          </a:prstGeom>
          <a:solidFill>
            <a:srgbClr val="D6F5EE"/>
          </a:solidFill>
          <a:ln w="7620">
            <a:solidFill>
              <a:srgbClr val="BCDBD4"/>
            </a:solidFill>
            <a:prstDash val="solid"/>
          </a:ln>
        </p:spPr>
      </p:sp>
      <p:sp>
        <p:nvSpPr>
          <p:cNvPr id="17" name="Text 14"/>
          <p:cNvSpPr/>
          <p:nvPr/>
        </p:nvSpPr>
        <p:spPr>
          <a:xfrm>
            <a:off x="4794171" y="5265777"/>
            <a:ext cx="292894" cy="34028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4</a:t>
            </a:r>
            <a:endParaRPr lang="en-US" sz="2650" dirty="0"/>
          </a:p>
        </p:txBody>
      </p:sp>
      <p:sp>
        <p:nvSpPr>
          <p:cNvPr id="18" name="Text 15"/>
          <p:cNvSpPr/>
          <p:nvPr/>
        </p:nvSpPr>
        <p:spPr>
          <a:xfrm>
            <a:off x="5422583" y="5180767"/>
            <a:ext cx="2927747" cy="708660"/>
          </a:xfrm>
          <a:prstGeom prst="rect">
            <a:avLst/>
          </a:prstGeom>
          <a:noFill/>
          <a:ln/>
        </p:spPr>
        <p:txBody>
          <a:bodyPr wrap="squar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4. Kiểm thử và triển khai</a:t>
            </a:r>
            <a:endParaRPr lang="en-US" sz="2200" dirty="0"/>
          </a:p>
        </p:txBody>
      </p:sp>
      <p:sp>
        <p:nvSpPr>
          <p:cNvPr id="19" name="Text 16"/>
          <p:cNvSpPr/>
          <p:nvPr/>
        </p:nvSpPr>
        <p:spPr>
          <a:xfrm>
            <a:off x="5422583" y="6025515"/>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Kiểm thử hệ thống và triển khai vào môi trường thực tế.</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488" y="1584841"/>
            <a:ext cx="4919305" cy="5059918"/>
          </a:xfrm>
          <a:prstGeom prst="rect">
            <a:avLst/>
          </a:prstGeom>
        </p:spPr>
      </p:pic>
      <p:sp>
        <p:nvSpPr>
          <p:cNvPr id="4" name="Text 0"/>
          <p:cNvSpPr/>
          <p:nvPr/>
        </p:nvSpPr>
        <p:spPr>
          <a:xfrm>
            <a:off x="6280190" y="2124551"/>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Biểu đồ phân rã usecase tổng quan</a:t>
            </a:r>
            <a:endParaRPr lang="en-US" sz="4450" dirty="0"/>
          </a:p>
        </p:txBody>
      </p:sp>
      <p:sp>
        <p:nvSpPr>
          <p:cNvPr id="5" name="Text 1"/>
          <p:cNvSpPr/>
          <p:nvPr/>
        </p:nvSpPr>
        <p:spPr>
          <a:xfrm>
            <a:off x="6280190" y="4086344"/>
            <a:ext cx="3501509" cy="1814513"/>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Hệ thống được xây dựng dựa trên các usecase chính như đăng nhập, đặt lịch khám, hủy lịch, quản lý lịch làm việc, xem lịch khám.</a:t>
            </a:r>
            <a:endParaRPr lang="en-US" sz="1750" dirty="0"/>
          </a:p>
        </p:txBody>
      </p:sp>
      <p:sp>
        <p:nvSpPr>
          <p:cNvPr id="6" name="Text 2"/>
          <p:cNvSpPr/>
          <p:nvPr/>
        </p:nvSpPr>
        <p:spPr>
          <a:xfrm>
            <a:off x="10342721" y="4086344"/>
            <a:ext cx="3501509" cy="1451610"/>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Biểu đồ usecase cho thấy các chức năng chính của hệ thống, mối quan hệ giữa các chức năng và các tác nhân chính.</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030492"/>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Các tác nhân chính trong hệ thống</a:t>
            </a:r>
            <a:endParaRPr lang="en-US" sz="4450" dirty="0"/>
          </a:p>
        </p:txBody>
      </p:sp>
      <p:sp>
        <p:nvSpPr>
          <p:cNvPr id="4" name="Shape 1"/>
          <p:cNvSpPr/>
          <p:nvPr/>
        </p:nvSpPr>
        <p:spPr>
          <a:xfrm>
            <a:off x="793790" y="3788212"/>
            <a:ext cx="3664863" cy="2410897"/>
          </a:xfrm>
          <a:prstGeom prst="roundRect">
            <a:avLst>
              <a:gd name="adj" fmla="val 3952"/>
            </a:avLst>
          </a:prstGeom>
          <a:solidFill>
            <a:srgbClr val="D6F5EE"/>
          </a:solidFill>
          <a:ln w="7620">
            <a:solidFill>
              <a:srgbClr val="BCDBD4"/>
            </a:solidFill>
            <a:prstDash val="solid"/>
          </a:ln>
        </p:spPr>
      </p:sp>
      <p:sp>
        <p:nvSpPr>
          <p:cNvPr id="5" name="Text 2"/>
          <p:cNvSpPr/>
          <p:nvPr/>
        </p:nvSpPr>
        <p:spPr>
          <a:xfrm>
            <a:off x="1028224" y="4022646"/>
            <a:ext cx="3119080"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Bác sĩ điều dưỡng</a:t>
            </a:r>
            <a:endParaRPr lang="en-US" sz="2200" dirty="0"/>
          </a:p>
        </p:txBody>
      </p:sp>
      <p:sp>
        <p:nvSpPr>
          <p:cNvPr id="6" name="Text 3"/>
          <p:cNvSpPr/>
          <p:nvPr/>
        </p:nvSpPr>
        <p:spPr>
          <a:xfrm>
            <a:off x="1028224" y="4513064"/>
            <a:ext cx="3195995" cy="1451610"/>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Hỗ trợ bệnh nhân trong quá trình đăng ký lịch khám bệnh, quản lý lịch làm việc bác sĩ, quản lý lịch khám bệnh</a:t>
            </a:r>
            <a:endParaRPr lang="en-US" sz="1750" dirty="0"/>
          </a:p>
        </p:txBody>
      </p:sp>
      <p:sp>
        <p:nvSpPr>
          <p:cNvPr id="7" name="Shape 4"/>
          <p:cNvSpPr/>
          <p:nvPr/>
        </p:nvSpPr>
        <p:spPr>
          <a:xfrm>
            <a:off x="4685467" y="3788212"/>
            <a:ext cx="3664863" cy="2410897"/>
          </a:xfrm>
          <a:prstGeom prst="roundRect">
            <a:avLst>
              <a:gd name="adj" fmla="val 3952"/>
            </a:avLst>
          </a:prstGeom>
          <a:solidFill>
            <a:srgbClr val="D6F5EE"/>
          </a:solidFill>
          <a:ln w="7620">
            <a:solidFill>
              <a:srgbClr val="BCDBD4"/>
            </a:solidFill>
            <a:prstDash val="solid"/>
          </a:ln>
        </p:spPr>
      </p:sp>
      <p:sp>
        <p:nvSpPr>
          <p:cNvPr id="8" name="Text 5"/>
          <p:cNvSpPr/>
          <p:nvPr/>
        </p:nvSpPr>
        <p:spPr>
          <a:xfrm>
            <a:off x="4919901" y="4022646"/>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Quản trị viên</a:t>
            </a:r>
            <a:endParaRPr lang="en-US" sz="2200" dirty="0"/>
          </a:p>
        </p:txBody>
      </p:sp>
      <p:sp>
        <p:nvSpPr>
          <p:cNvPr id="9" name="Text 6"/>
          <p:cNvSpPr/>
          <p:nvPr/>
        </p:nvSpPr>
        <p:spPr>
          <a:xfrm>
            <a:off x="4919901" y="4513064"/>
            <a:ext cx="3195995"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Quản lý hệ thống, thêm sửa xóa thông tin, cập nhật dữ liệu.</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829270" y="283488"/>
            <a:ext cx="3827740" cy="7662624"/>
          </a:xfrm>
          <a:prstGeom prst="rect">
            <a:avLst/>
          </a:prstGeom>
        </p:spPr>
      </p:pic>
      <p:sp>
        <p:nvSpPr>
          <p:cNvPr id="4" name="Text 0"/>
          <p:cNvSpPr/>
          <p:nvPr/>
        </p:nvSpPr>
        <p:spPr>
          <a:xfrm>
            <a:off x="6280190" y="704136"/>
            <a:ext cx="7556421" cy="2126337"/>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Phân tích yêu cầu và sơ đồ phân rã chức năng</a:t>
            </a:r>
            <a:endParaRPr lang="en-US" sz="4450" dirty="0"/>
          </a:p>
        </p:txBody>
      </p:sp>
      <p:sp>
        <p:nvSpPr>
          <p:cNvPr id="5" name="Shape 1"/>
          <p:cNvSpPr/>
          <p:nvPr/>
        </p:nvSpPr>
        <p:spPr>
          <a:xfrm>
            <a:off x="6605111" y="3170634"/>
            <a:ext cx="30480" cy="4354830"/>
          </a:xfrm>
          <a:prstGeom prst="roundRect">
            <a:avLst>
              <a:gd name="adj" fmla="val 312558"/>
            </a:avLst>
          </a:prstGeom>
          <a:solidFill>
            <a:srgbClr val="BCDBD4"/>
          </a:solidFill>
          <a:ln/>
        </p:spPr>
      </p:sp>
      <p:sp>
        <p:nvSpPr>
          <p:cNvPr id="6" name="Shape 2"/>
          <p:cNvSpPr/>
          <p:nvPr/>
        </p:nvSpPr>
        <p:spPr>
          <a:xfrm>
            <a:off x="6845022" y="3665696"/>
            <a:ext cx="793790" cy="30480"/>
          </a:xfrm>
          <a:prstGeom prst="roundRect">
            <a:avLst>
              <a:gd name="adj" fmla="val 312558"/>
            </a:avLst>
          </a:prstGeom>
          <a:solidFill>
            <a:srgbClr val="BCDBD4"/>
          </a:solidFill>
          <a:ln/>
        </p:spPr>
      </p:sp>
      <p:sp>
        <p:nvSpPr>
          <p:cNvPr id="7" name="Shape 3"/>
          <p:cNvSpPr/>
          <p:nvPr/>
        </p:nvSpPr>
        <p:spPr>
          <a:xfrm>
            <a:off x="6365200" y="3425785"/>
            <a:ext cx="510302" cy="510302"/>
          </a:xfrm>
          <a:prstGeom prst="roundRect">
            <a:avLst>
              <a:gd name="adj" fmla="val 18669"/>
            </a:avLst>
          </a:prstGeom>
          <a:solidFill>
            <a:srgbClr val="D6F5EE"/>
          </a:solidFill>
          <a:ln w="7620">
            <a:solidFill>
              <a:srgbClr val="BCDBD4"/>
            </a:solidFill>
            <a:prstDash val="solid"/>
          </a:ln>
        </p:spPr>
      </p:sp>
      <p:sp>
        <p:nvSpPr>
          <p:cNvPr id="8" name="Text 4"/>
          <p:cNvSpPr/>
          <p:nvPr/>
        </p:nvSpPr>
        <p:spPr>
          <a:xfrm>
            <a:off x="6531888" y="3510796"/>
            <a:ext cx="176927" cy="34028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1</a:t>
            </a:r>
            <a:endParaRPr lang="en-US" sz="2650" dirty="0"/>
          </a:p>
        </p:txBody>
      </p:sp>
      <p:sp>
        <p:nvSpPr>
          <p:cNvPr id="9" name="Text 5"/>
          <p:cNvSpPr/>
          <p:nvPr/>
        </p:nvSpPr>
        <p:spPr>
          <a:xfrm>
            <a:off x="7867888" y="3397448"/>
            <a:ext cx="5968722"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Yêu cầu chức năng bao gồm khả năng đăng nhập, đặt lịch khám, xem lịch khám, hủy lịch, quản lý hồ sơ sức khỏe, …</a:t>
            </a:r>
            <a:endParaRPr lang="en-US" sz="1750" dirty="0"/>
          </a:p>
        </p:txBody>
      </p:sp>
      <p:sp>
        <p:nvSpPr>
          <p:cNvPr id="10" name="Shape 6"/>
          <p:cNvSpPr/>
          <p:nvPr/>
        </p:nvSpPr>
        <p:spPr>
          <a:xfrm>
            <a:off x="6845022" y="5434846"/>
            <a:ext cx="793790" cy="30480"/>
          </a:xfrm>
          <a:prstGeom prst="roundRect">
            <a:avLst>
              <a:gd name="adj" fmla="val 312558"/>
            </a:avLst>
          </a:prstGeom>
          <a:solidFill>
            <a:srgbClr val="BCDBD4"/>
          </a:solidFill>
          <a:ln/>
        </p:spPr>
      </p:sp>
      <p:sp>
        <p:nvSpPr>
          <p:cNvPr id="11" name="Shape 7"/>
          <p:cNvSpPr/>
          <p:nvPr/>
        </p:nvSpPr>
        <p:spPr>
          <a:xfrm>
            <a:off x="6365200" y="5194935"/>
            <a:ext cx="510302" cy="510302"/>
          </a:xfrm>
          <a:prstGeom prst="roundRect">
            <a:avLst>
              <a:gd name="adj" fmla="val 18669"/>
            </a:avLst>
          </a:prstGeom>
          <a:solidFill>
            <a:srgbClr val="D6F5EE"/>
          </a:solidFill>
          <a:ln w="7620">
            <a:solidFill>
              <a:srgbClr val="BCDBD4"/>
            </a:solidFill>
            <a:prstDash val="solid"/>
          </a:ln>
        </p:spPr>
      </p:sp>
      <p:sp>
        <p:nvSpPr>
          <p:cNvPr id="12" name="Text 8"/>
          <p:cNvSpPr/>
          <p:nvPr/>
        </p:nvSpPr>
        <p:spPr>
          <a:xfrm>
            <a:off x="6478310" y="5279946"/>
            <a:ext cx="284083" cy="34028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2</a:t>
            </a:r>
            <a:endParaRPr lang="en-US" sz="2650" dirty="0"/>
          </a:p>
        </p:txBody>
      </p:sp>
      <p:sp>
        <p:nvSpPr>
          <p:cNvPr id="13" name="Text 9"/>
          <p:cNvSpPr/>
          <p:nvPr/>
        </p:nvSpPr>
        <p:spPr>
          <a:xfrm>
            <a:off x="7867888" y="5166598"/>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Sơ đồ phân rã chức năng chia nhỏ hệ thống thành các module con, mỗi module có chức năng cụ thể.</a:t>
            </a:r>
            <a:endParaRPr lang="en-US" sz="1750" dirty="0"/>
          </a:p>
        </p:txBody>
      </p:sp>
      <p:sp>
        <p:nvSpPr>
          <p:cNvPr id="14" name="Shape 10"/>
          <p:cNvSpPr/>
          <p:nvPr/>
        </p:nvSpPr>
        <p:spPr>
          <a:xfrm>
            <a:off x="6845022" y="6841093"/>
            <a:ext cx="793790" cy="30480"/>
          </a:xfrm>
          <a:prstGeom prst="roundRect">
            <a:avLst>
              <a:gd name="adj" fmla="val 312558"/>
            </a:avLst>
          </a:prstGeom>
          <a:solidFill>
            <a:srgbClr val="BCDBD4"/>
          </a:solidFill>
          <a:ln/>
        </p:spPr>
      </p:sp>
      <p:sp>
        <p:nvSpPr>
          <p:cNvPr id="15" name="Shape 11"/>
          <p:cNvSpPr/>
          <p:nvPr/>
        </p:nvSpPr>
        <p:spPr>
          <a:xfrm>
            <a:off x="6365200" y="6601182"/>
            <a:ext cx="510302" cy="510302"/>
          </a:xfrm>
          <a:prstGeom prst="roundRect">
            <a:avLst>
              <a:gd name="adj" fmla="val 18669"/>
            </a:avLst>
          </a:prstGeom>
          <a:solidFill>
            <a:srgbClr val="D6F5EE"/>
          </a:solidFill>
          <a:ln w="7620">
            <a:solidFill>
              <a:srgbClr val="BCDBD4"/>
            </a:solidFill>
            <a:prstDash val="solid"/>
          </a:ln>
        </p:spPr>
      </p:sp>
      <p:sp>
        <p:nvSpPr>
          <p:cNvPr id="16" name="Text 12"/>
          <p:cNvSpPr/>
          <p:nvPr/>
        </p:nvSpPr>
        <p:spPr>
          <a:xfrm>
            <a:off x="6477595" y="6686193"/>
            <a:ext cx="285512" cy="340281"/>
          </a:xfrm>
          <a:prstGeom prst="rect">
            <a:avLst/>
          </a:prstGeom>
          <a:noFill/>
          <a:ln/>
        </p:spPr>
        <p:txBody>
          <a:bodyPr wrap="none" lIns="0" tIns="0" rIns="0" bIns="0" rtlCol="0" anchor="t"/>
          <a:lstStyle/>
          <a:p>
            <a:pPr algn="ctr" indent="0" marL="0">
              <a:lnSpc>
                <a:spcPts val="2650"/>
              </a:lnSpc>
              <a:buNone/>
            </a:pPr>
            <a:r>
              <a:rPr lang="en-US" sz="2650" b="1" dirty="0">
                <a:solidFill>
                  <a:srgbClr val="333F70"/>
                </a:solidFill>
                <a:latin typeface="Unbounded Bold" pitchFamily="34" charset="0"/>
                <a:ea typeface="Unbounded Bold" pitchFamily="34" charset="-122"/>
                <a:cs typeface="Unbounded Bold" pitchFamily="34" charset="-120"/>
              </a:rPr>
              <a:t>3</a:t>
            </a:r>
            <a:endParaRPr lang="en-US" sz="2650" dirty="0"/>
          </a:p>
        </p:txBody>
      </p:sp>
      <p:sp>
        <p:nvSpPr>
          <p:cNvPr id="17" name="Text 13"/>
          <p:cNvSpPr/>
          <p:nvPr/>
        </p:nvSpPr>
        <p:spPr>
          <a:xfrm>
            <a:off x="7867888" y="6572845"/>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Phân tích yêu cầu giúp xác định các chức năng cần thiết và cách thức hoạt động của hệ thống.</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83607" y="2920127"/>
            <a:ext cx="4919186" cy="2389346"/>
          </a:xfrm>
          <a:prstGeom prst="rect">
            <a:avLst/>
          </a:prstGeom>
        </p:spPr>
      </p:pic>
      <p:sp>
        <p:nvSpPr>
          <p:cNvPr id="4" name="Text 0"/>
          <p:cNvSpPr/>
          <p:nvPr/>
        </p:nvSpPr>
        <p:spPr>
          <a:xfrm>
            <a:off x="6280190" y="704255"/>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Các chức năng cơ bản của hệ thống</a:t>
            </a:r>
            <a:endParaRPr lang="en-US" sz="4450" dirty="0"/>
          </a:p>
        </p:txBody>
      </p:sp>
      <p:pic>
        <p:nvPicPr>
          <p:cNvPr id="5" name="Image 2" descr="preencoded.png">    </p:cNvPr>
          <p:cNvPicPr>
            <a:picLocks noChangeAspect="1"/>
          </p:cNvPicPr>
          <p:nvPr/>
        </p:nvPicPr>
        <p:blipFill>
          <a:blip r:embed="rId3"/>
          <a:stretch>
            <a:fillRect/>
          </a:stretch>
        </p:blipFill>
        <p:spPr>
          <a:xfrm>
            <a:off x="6280190" y="2461974"/>
            <a:ext cx="566976" cy="566976"/>
          </a:xfrm>
          <a:prstGeom prst="rect">
            <a:avLst/>
          </a:prstGeom>
        </p:spPr>
      </p:pic>
      <p:sp>
        <p:nvSpPr>
          <p:cNvPr id="6" name="Text 1"/>
          <p:cNvSpPr/>
          <p:nvPr/>
        </p:nvSpPr>
        <p:spPr>
          <a:xfrm>
            <a:off x="6280190" y="325576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Đặt lịch khám</a:t>
            </a:r>
            <a:endParaRPr lang="en-US" sz="2200" dirty="0"/>
          </a:p>
        </p:txBody>
      </p:sp>
      <p:sp>
        <p:nvSpPr>
          <p:cNvPr id="7" name="Text 2"/>
          <p:cNvSpPr/>
          <p:nvPr/>
        </p:nvSpPr>
        <p:spPr>
          <a:xfrm>
            <a:off x="6280190" y="3746183"/>
            <a:ext cx="3608070"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Tạo lịch khám bệnh cho bệnh nhân</a:t>
            </a:r>
            <a:endParaRPr lang="en-US" sz="1750" dirty="0"/>
          </a:p>
        </p:txBody>
      </p:sp>
      <p:pic>
        <p:nvPicPr>
          <p:cNvPr id="8" name="Image 3" descr="preencoded.png">    </p:cNvPr>
          <p:cNvPicPr>
            <a:picLocks noChangeAspect="1"/>
          </p:cNvPicPr>
          <p:nvPr/>
        </p:nvPicPr>
        <p:blipFill>
          <a:blip r:embed="rId4"/>
          <a:stretch>
            <a:fillRect/>
          </a:stretch>
        </p:blipFill>
        <p:spPr>
          <a:xfrm>
            <a:off x="10228421" y="2461974"/>
            <a:ext cx="566976" cy="566976"/>
          </a:xfrm>
          <a:prstGeom prst="rect">
            <a:avLst/>
          </a:prstGeom>
        </p:spPr>
      </p:pic>
      <p:sp>
        <p:nvSpPr>
          <p:cNvPr id="9" name="Text 3"/>
          <p:cNvSpPr/>
          <p:nvPr/>
        </p:nvSpPr>
        <p:spPr>
          <a:xfrm>
            <a:off x="10228421" y="3255764"/>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Quản lý hồ sơ</a:t>
            </a:r>
            <a:endParaRPr lang="en-US" sz="2200" dirty="0"/>
          </a:p>
        </p:txBody>
      </p:sp>
      <p:sp>
        <p:nvSpPr>
          <p:cNvPr id="10" name="Text 4"/>
          <p:cNvSpPr/>
          <p:nvPr/>
        </p:nvSpPr>
        <p:spPr>
          <a:xfrm>
            <a:off x="10228421" y="3746183"/>
            <a:ext cx="3608189"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Lưu trữ thông tin lịch làm việc bác sĩ, về tài khoản, lịch sử đặt lịch khám bệnh</a:t>
            </a:r>
            <a:endParaRPr lang="en-US" sz="1750" dirty="0"/>
          </a:p>
        </p:txBody>
      </p:sp>
      <p:pic>
        <p:nvPicPr>
          <p:cNvPr id="11" name="Image 4" descr="preencoded.png">    </p:cNvPr>
          <p:cNvPicPr>
            <a:picLocks noChangeAspect="1"/>
          </p:cNvPicPr>
          <p:nvPr/>
        </p:nvPicPr>
        <p:blipFill>
          <a:blip r:embed="rId5"/>
          <a:stretch>
            <a:fillRect/>
          </a:stretch>
        </p:blipFill>
        <p:spPr>
          <a:xfrm>
            <a:off x="6280190" y="5515332"/>
            <a:ext cx="566976" cy="566976"/>
          </a:xfrm>
          <a:prstGeom prst="rect">
            <a:avLst/>
          </a:prstGeom>
        </p:spPr>
      </p:pic>
      <p:sp>
        <p:nvSpPr>
          <p:cNvPr id="12" name="Text 5"/>
          <p:cNvSpPr/>
          <p:nvPr/>
        </p:nvSpPr>
        <p:spPr>
          <a:xfrm>
            <a:off x="6280190" y="630912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Thống kê</a:t>
            </a:r>
            <a:endParaRPr lang="en-US" sz="2200" dirty="0"/>
          </a:p>
        </p:txBody>
      </p:sp>
      <p:sp>
        <p:nvSpPr>
          <p:cNvPr id="13" name="Text 6"/>
          <p:cNvSpPr/>
          <p:nvPr/>
        </p:nvSpPr>
        <p:spPr>
          <a:xfrm>
            <a:off x="6280190" y="6799540"/>
            <a:ext cx="3608070"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thống kê số lượng lịch và trạng thái, xuất file dữ liệu </a:t>
            </a:r>
            <a:endParaRPr lang="en-US" sz="1750" dirty="0"/>
          </a:p>
        </p:txBody>
      </p:sp>
      <p:pic>
        <p:nvPicPr>
          <p:cNvPr id="14" name="Image 5" descr="preencoded.png">    </p:cNvPr>
          <p:cNvPicPr>
            <a:picLocks noChangeAspect="1"/>
          </p:cNvPicPr>
          <p:nvPr/>
        </p:nvPicPr>
        <p:blipFill>
          <a:blip r:embed="rId6"/>
          <a:stretch>
            <a:fillRect/>
          </a:stretch>
        </p:blipFill>
        <p:spPr>
          <a:xfrm>
            <a:off x="10228421" y="5515332"/>
            <a:ext cx="566976" cy="566976"/>
          </a:xfrm>
          <a:prstGeom prst="rect">
            <a:avLst/>
          </a:prstGeom>
        </p:spPr>
      </p:pic>
      <p:sp>
        <p:nvSpPr>
          <p:cNvPr id="15" name="Text 7"/>
          <p:cNvSpPr/>
          <p:nvPr/>
        </p:nvSpPr>
        <p:spPr>
          <a:xfrm>
            <a:off x="10228421" y="630912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Thông báo</a:t>
            </a:r>
            <a:endParaRPr lang="en-US" sz="2200" dirty="0"/>
          </a:p>
        </p:txBody>
      </p:sp>
      <p:sp>
        <p:nvSpPr>
          <p:cNvPr id="16" name="Text 8"/>
          <p:cNvSpPr/>
          <p:nvPr/>
        </p:nvSpPr>
        <p:spPr>
          <a:xfrm>
            <a:off x="10228421" y="6799540"/>
            <a:ext cx="3608189"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Gửi thông báo cho bệnh nhân khi đặt lịch thành công</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162050"/>
            <a:ext cx="13042821" cy="1417558"/>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Kiến trúc hệ thống: Frontend, Backend và Database</a:t>
            </a:r>
            <a:endParaRPr lang="en-US" sz="4450" dirty="0"/>
          </a:p>
        </p:txBody>
      </p:sp>
      <p:pic>
        <p:nvPicPr>
          <p:cNvPr id="3" name="Image 0" descr="preencoded.png">    </p:cNvPr>
          <p:cNvPicPr>
            <a:picLocks noChangeAspect="1"/>
          </p:cNvPicPr>
          <p:nvPr/>
        </p:nvPicPr>
        <p:blipFill>
          <a:blip r:embed="rId1"/>
          <a:stretch>
            <a:fillRect/>
          </a:stretch>
        </p:blipFill>
        <p:spPr>
          <a:xfrm>
            <a:off x="2978348" y="3033236"/>
            <a:ext cx="2152055" cy="1306949"/>
          </a:xfrm>
          <a:prstGeom prst="rect">
            <a:avLst/>
          </a:prstGeom>
        </p:spPr>
      </p:pic>
      <p:sp>
        <p:nvSpPr>
          <p:cNvPr id="4" name="Text 1"/>
          <p:cNvSpPr/>
          <p:nvPr/>
        </p:nvSpPr>
        <p:spPr>
          <a:xfrm>
            <a:off x="3980617" y="3621881"/>
            <a:ext cx="147399" cy="453509"/>
          </a:xfrm>
          <a:prstGeom prst="rect">
            <a:avLst/>
          </a:prstGeom>
          <a:noFill/>
          <a:ln/>
        </p:spPr>
        <p:txBody>
          <a:bodyPr wrap="none" lIns="0" tIns="0" rIns="0" bIns="0" rtlCol="0" anchor="t"/>
          <a:lstStyle/>
          <a:p>
            <a:pPr algn="ctr" indent="0" marL="0">
              <a:lnSpc>
                <a:spcPts val="3550"/>
              </a:lnSpc>
              <a:buNone/>
            </a:pPr>
            <a:r>
              <a:rPr lang="en-US" sz="2200" b="1" dirty="0">
                <a:solidFill>
                  <a:srgbClr val="333F70"/>
                </a:solidFill>
                <a:latin typeface="Unbounded Bold" pitchFamily="34" charset="0"/>
                <a:ea typeface="Unbounded Bold" pitchFamily="34" charset="-122"/>
                <a:cs typeface="Unbounded Bold" pitchFamily="34" charset="-120"/>
              </a:rPr>
              <a:t>1</a:t>
            </a:r>
            <a:endParaRPr lang="en-US" sz="2200" dirty="0"/>
          </a:p>
        </p:txBody>
      </p:sp>
      <p:sp>
        <p:nvSpPr>
          <p:cNvPr id="5" name="Text 2"/>
          <p:cNvSpPr/>
          <p:nvPr/>
        </p:nvSpPr>
        <p:spPr>
          <a:xfrm>
            <a:off x="5357217" y="3260050"/>
            <a:ext cx="2193608"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Frontend</a:t>
            </a:r>
            <a:endParaRPr lang="en-US" sz="2200" dirty="0"/>
          </a:p>
        </p:txBody>
      </p:sp>
      <p:sp>
        <p:nvSpPr>
          <p:cNvPr id="6" name="Text 3"/>
          <p:cNvSpPr/>
          <p:nvPr/>
        </p:nvSpPr>
        <p:spPr>
          <a:xfrm>
            <a:off x="5357217" y="3750469"/>
            <a:ext cx="2193608" cy="362903"/>
          </a:xfrm>
          <a:prstGeom prst="rect">
            <a:avLst/>
          </a:prstGeom>
          <a:noFill/>
          <a:ln/>
        </p:spPr>
        <p:txBody>
          <a:bodyPr wrap="non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ReactJS, NodeJS, MUI</a:t>
            </a:r>
            <a:endParaRPr lang="en-US" sz="1750" dirty="0"/>
          </a:p>
        </p:txBody>
      </p:sp>
      <p:sp>
        <p:nvSpPr>
          <p:cNvPr id="7" name="Shape 4"/>
          <p:cNvSpPr/>
          <p:nvPr/>
        </p:nvSpPr>
        <p:spPr>
          <a:xfrm>
            <a:off x="5187077" y="4353282"/>
            <a:ext cx="8592860" cy="15240"/>
          </a:xfrm>
          <a:prstGeom prst="roundRect">
            <a:avLst>
              <a:gd name="adj" fmla="val 625116"/>
            </a:avLst>
          </a:prstGeom>
          <a:solidFill>
            <a:srgbClr val="BCDBD4"/>
          </a:solidFill>
          <a:ln/>
        </p:spPr>
      </p:sp>
      <p:pic>
        <p:nvPicPr>
          <p:cNvPr id="8" name="Image 1" descr="preencoded.png">    </p:cNvPr>
          <p:cNvPicPr>
            <a:picLocks noChangeAspect="1"/>
          </p:cNvPicPr>
          <p:nvPr/>
        </p:nvPicPr>
        <p:blipFill>
          <a:blip r:embed="rId2"/>
          <a:stretch>
            <a:fillRect/>
          </a:stretch>
        </p:blipFill>
        <p:spPr>
          <a:xfrm>
            <a:off x="1902381" y="4396859"/>
            <a:ext cx="4304109" cy="1306949"/>
          </a:xfrm>
          <a:prstGeom prst="rect">
            <a:avLst/>
          </a:prstGeom>
        </p:spPr>
      </p:pic>
      <p:sp>
        <p:nvSpPr>
          <p:cNvPr id="9" name="Text 5"/>
          <p:cNvSpPr/>
          <p:nvPr/>
        </p:nvSpPr>
        <p:spPr>
          <a:xfrm>
            <a:off x="3935968" y="4823579"/>
            <a:ext cx="236696" cy="453509"/>
          </a:xfrm>
          <a:prstGeom prst="rect">
            <a:avLst/>
          </a:prstGeom>
          <a:noFill/>
          <a:ln/>
        </p:spPr>
        <p:txBody>
          <a:bodyPr wrap="none" lIns="0" tIns="0" rIns="0" bIns="0" rtlCol="0" anchor="t"/>
          <a:lstStyle/>
          <a:p>
            <a:pPr algn="ctr" indent="0" marL="0">
              <a:lnSpc>
                <a:spcPts val="3550"/>
              </a:lnSpc>
              <a:buNone/>
            </a:pPr>
            <a:r>
              <a:rPr lang="en-US" sz="2200" b="1" dirty="0">
                <a:solidFill>
                  <a:srgbClr val="333F70"/>
                </a:solidFill>
                <a:latin typeface="Unbounded Bold" pitchFamily="34" charset="0"/>
                <a:ea typeface="Unbounded Bold" pitchFamily="34" charset="-122"/>
                <a:cs typeface="Unbounded Bold" pitchFamily="34" charset="-120"/>
              </a:rPr>
              <a:t>2</a:t>
            </a:r>
            <a:endParaRPr lang="en-US" sz="2200" dirty="0"/>
          </a:p>
        </p:txBody>
      </p:sp>
      <p:sp>
        <p:nvSpPr>
          <p:cNvPr id="10" name="Text 6"/>
          <p:cNvSpPr/>
          <p:nvPr/>
        </p:nvSpPr>
        <p:spPr>
          <a:xfrm>
            <a:off x="6433304" y="4623673"/>
            <a:ext cx="1596390"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Backend</a:t>
            </a:r>
            <a:endParaRPr lang="en-US" sz="2200" dirty="0"/>
          </a:p>
        </p:txBody>
      </p:sp>
      <p:sp>
        <p:nvSpPr>
          <p:cNvPr id="11" name="Text 7"/>
          <p:cNvSpPr/>
          <p:nvPr/>
        </p:nvSpPr>
        <p:spPr>
          <a:xfrm>
            <a:off x="6433304" y="5114092"/>
            <a:ext cx="1596390" cy="362903"/>
          </a:xfrm>
          <a:prstGeom prst="rect">
            <a:avLst/>
          </a:prstGeom>
          <a:noFill/>
          <a:ln/>
        </p:spPr>
        <p:txBody>
          <a:bodyPr wrap="non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C#, RESTful API</a:t>
            </a:r>
            <a:endParaRPr lang="en-US" sz="1750" dirty="0"/>
          </a:p>
        </p:txBody>
      </p:sp>
      <p:sp>
        <p:nvSpPr>
          <p:cNvPr id="12" name="Shape 8"/>
          <p:cNvSpPr/>
          <p:nvPr/>
        </p:nvSpPr>
        <p:spPr>
          <a:xfrm>
            <a:off x="6263164" y="5716905"/>
            <a:ext cx="7516773" cy="15240"/>
          </a:xfrm>
          <a:prstGeom prst="roundRect">
            <a:avLst>
              <a:gd name="adj" fmla="val 625116"/>
            </a:avLst>
          </a:prstGeom>
          <a:solidFill>
            <a:srgbClr val="BCDBD4"/>
          </a:solidFill>
          <a:ln/>
        </p:spPr>
      </p:sp>
      <p:pic>
        <p:nvPicPr>
          <p:cNvPr id="13" name="Image 2" descr="preencoded.png">    </p:cNvPr>
          <p:cNvPicPr>
            <a:picLocks noChangeAspect="1"/>
          </p:cNvPicPr>
          <p:nvPr/>
        </p:nvPicPr>
        <p:blipFill>
          <a:blip r:embed="rId3"/>
          <a:stretch>
            <a:fillRect/>
          </a:stretch>
        </p:blipFill>
        <p:spPr>
          <a:xfrm>
            <a:off x="826294" y="5760482"/>
            <a:ext cx="6456164" cy="1306949"/>
          </a:xfrm>
          <a:prstGeom prst="rect">
            <a:avLst/>
          </a:prstGeom>
        </p:spPr>
      </p:pic>
      <p:sp>
        <p:nvSpPr>
          <p:cNvPr id="14" name="Text 9"/>
          <p:cNvSpPr/>
          <p:nvPr/>
        </p:nvSpPr>
        <p:spPr>
          <a:xfrm>
            <a:off x="3935373" y="6187202"/>
            <a:ext cx="237768" cy="453509"/>
          </a:xfrm>
          <a:prstGeom prst="rect">
            <a:avLst/>
          </a:prstGeom>
          <a:noFill/>
          <a:ln/>
        </p:spPr>
        <p:txBody>
          <a:bodyPr wrap="none" lIns="0" tIns="0" rIns="0" bIns="0" rtlCol="0" anchor="t"/>
          <a:lstStyle/>
          <a:p>
            <a:pPr algn="ctr" indent="0" marL="0">
              <a:lnSpc>
                <a:spcPts val="3550"/>
              </a:lnSpc>
              <a:buNone/>
            </a:pPr>
            <a:r>
              <a:rPr lang="en-US" sz="2200" b="1" dirty="0">
                <a:solidFill>
                  <a:srgbClr val="333F70"/>
                </a:solidFill>
                <a:latin typeface="Unbounded Bold" pitchFamily="34" charset="0"/>
                <a:ea typeface="Unbounded Bold" pitchFamily="34" charset="-122"/>
                <a:cs typeface="Unbounded Bold" pitchFamily="34" charset="-120"/>
              </a:rPr>
              <a:t>3</a:t>
            </a:r>
            <a:endParaRPr lang="en-US" sz="2200" dirty="0"/>
          </a:p>
        </p:txBody>
      </p:sp>
      <p:sp>
        <p:nvSpPr>
          <p:cNvPr id="15" name="Text 10"/>
          <p:cNvSpPr/>
          <p:nvPr/>
        </p:nvSpPr>
        <p:spPr>
          <a:xfrm>
            <a:off x="7509272" y="5987296"/>
            <a:ext cx="1780461"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Database</a:t>
            </a:r>
            <a:endParaRPr lang="en-US" sz="2200" dirty="0"/>
          </a:p>
        </p:txBody>
      </p:sp>
      <p:sp>
        <p:nvSpPr>
          <p:cNvPr id="16" name="Text 11"/>
          <p:cNvSpPr/>
          <p:nvPr/>
        </p:nvSpPr>
        <p:spPr>
          <a:xfrm>
            <a:off x="7509272" y="6477714"/>
            <a:ext cx="1780461" cy="362903"/>
          </a:xfrm>
          <a:prstGeom prst="rect">
            <a:avLst/>
          </a:prstGeom>
          <a:noFill/>
          <a:ln/>
        </p:spPr>
        <p:txBody>
          <a:bodyPr wrap="non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SQL Server</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34841" y="498872"/>
            <a:ext cx="8946356" cy="566857"/>
          </a:xfrm>
          <a:prstGeom prst="rect">
            <a:avLst/>
          </a:prstGeom>
          <a:noFill/>
          <a:ln/>
        </p:spPr>
        <p:txBody>
          <a:bodyPr wrap="none" lIns="0" tIns="0" rIns="0" bIns="0" rtlCol="0" anchor="t"/>
          <a:lstStyle/>
          <a:p>
            <a:pPr indent="0" marL="0">
              <a:lnSpc>
                <a:spcPts val="4450"/>
              </a:lnSpc>
              <a:buNone/>
            </a:pPr>
            <a:r>
              <a:rPr lang="en-US" sz="3550" b="1" dirty="0">
                <a:solidFill>
                  <a:srgbClr val="333F70"/>
                </a:solidFill>
                <a:latin typeface="Unbounded Bold" pitchFamily="34" charset="0"/>
                <a:ea typeface="Unbounded Bold" pitchFamily="34" charset="-122"/>
                <a:cs typeface="Unbounded Bold" pitchFamily="34" charset="-120"/>
              </a:rPr>
              <a:t>Các giao diện có trong hệ thống</a:t>
            </a:r>
            <a:endParaRPr lang="en-US" sz="3550" dirty="0"/>
          </a:p>
        </p:txBody>
      </p:sp>
      <p:pic>
        <p:nvPicPr>
          <p:cNvPr id="3" name="Image 0" descr="preencoded.png">    </p:cNvPr>
          <p:cNvPicPr>
            <a:picLocks noChangeAspect="1"/>
          </p:cNvPicPr>
          <p:nvPr/>
        </p:nvPicPr>
        <p:blipFill>
          <a:blip r:embed="rId1"/>
          <a:stretch>
            <a:fillRect/>
          </a:stretch>
        </p:blipFill>
        <p:spPr>
          <a:xfrm>
            <a:off x="634841" y="1428512"/>
            <a:ext cx="2508052" cy="1550075"/>
          </a:xfrm>
          <a:prstGeom prst="rect">
            <a:avLst/>
          </a:prstGeom>
        </p:spPr>
      </p:pic>
      <p:sp>
        <p:nvSpPr>
          <p:cNvPr id="4" name="Text 1"/>
          <p:cNvSpPr/>
          <p:nvPr/>
        </p:nvSpPr>
        <p:spPr>
          <a:xfrm>
            <a:off x="634841" y="3205282"/>
            <a:ext cx="2267545" cy="283488"/>
          </a:xfrm>
          <a:prstGeom prst="rect">
            <a:avLst/>
          </a:prstGeom>
          <a:noFill/>
          <a:ln/>
        </p:spPr>
        <p:txBody>
          <a:bodyPr wrap="none" lIns="0" tIns="0" rIns="0" bIns="0" rtlCol="0" anchor="t"/>
          <a:lstStyle/>
          <a:p>
            <a:pPr algn="l" indent="0" marL="0">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Đăng nhập</a:t>
            </a:r>
            <a:endParaRPr lang="en-US" sz="1750" dirty="0"/>
          </a:p>
        </p:txBody>
      </p:sp>
      <p:sp>
        <p:nvSpPr>
          <p:cNvPr id="5" name="Text 2"/>
          <p:cNvSpPr/>
          <p:nvPr/>
        </p:nvSpPr>
        <p:spPr>
          <a:xfrm>
            <a:off x="634841" y="3597593"/>
            <a:ext cx="3136106" cy="580549"/>
          </a:xfrm>
          <a:prstGeom prst="rect">
            <a:avLst/>
          </a:prstGeom>
          <a:noFill/>
          <a:ln/>
        </p:spPr>
        <p:txBody>
          <a:bodyPr wrap="square" lIns="0" tIns="0" rIns="0" bIns="0" rtlCol="0" anchor="t"/>
          <a:lstStyle/>
          <a:p>
            <a:pPr algn="l" indent="0" marL="0">
              <a:lnSpc>
                <a:spcPts val="2250"/>
              </a:lnSpc>
              <a:buNone/>
            </a:pPr>
            <a:r>
              <a:rPr lang="en-US" sz="1400" dirty="0">
                <a:solidFill>
                  <a:srgbClr val="333F70"/>
                </a:solidFill>
                <a:latin typeface="Open Sans" pitchFamily="34" charset="0"/>
                <a:ea typeface="Open Sans" pitchFamily="34" charset="-122"/>
                <a:cs typeface="Open Sans" pitchFamily="34" charset="-120"/>
              </a:rPr>
              <a:t>Giao diện đăng nhập cho phép người dùng truy cập vào hệ thống.</a:t>
            </a:r>
            <a:endParaRPr lang="en-US" sz="1400" dirty="0"/>
          </a:p>
        </p:txBody>
      </p:sp>
      <p:pic>
        <p:nvPicPr>
          <p:cNvPr id="6" name="Image 1" descr="preencoded.png">    </p:cNvPr>
          <p:cNvPicPr>
            <a:picLocks noChangeAspect="1"/>
          </p:cNvPicPr>
          <p:nvPr/>
        </p:nvPicPr>
        <p:blipFill>
          <a:blip r:embed="rId2"/>
          <a:stretch>
            <a:fillRect/>
          </a:stretch>
        </p:blipFill>
        <p:spPr>
          <a:xfrm>
            <a:off x="4043005" y="1428512"/>
            <a:ext cx="2508052" cy="1550075"/>
          </a:xfrm>
          <a:prstGeom prst="rect">
            <a:avLst/>
          </a:prstGeom>
        </p:spPr>
      </p:pic>
      <p:sp>
        <p:nvSpPr>
          <p:cNvPr id="7" name="Text 3"/>
          <p:cNvSpPr/>
          <p:nvPr/>
        </p:nvSpPr>
        <p:spPr>
          <a:xfrm>
            <a:off x="4043005" y="3205282"/>
            <a:ext cx="2267545" cy="283488"/>
          </a:xfrm>
          <a:prstGeom prst="rect">
            <a:avLst/>
          </a:prstGeom>
          <a:noFill/>
          <a:ln/>
        </p:spPr>
        <p:txBody>
          <a:bodyPr wrap="none" lIns="0" tIns="0" rIns="0" bIns="0" rtlCol="0" anchor="t"/>
          <a:lstStyle/>
          <a:p>
            <a:pPr algn="l" indent="0" marL="0">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Đặt lịch khám</a:t>
            </a:r>
            <a:endParaRPr lang="en-US" sz="1750" dirty="0"/>
          </a:p>
        </p:txBody>
      </p:sp>
      <p:sp>
        <p:nvSpPr>
          <p:cNvPr id="8" name="Text 4"/>
          <p:cNvSpPr/>
          <p:nvPr/>
        </p:nvSpPr>
        <p:spPr>
          <a:xfrm>
            <a:off x="4043005" y="3597593"/>
            <a:ext cx="3136106" cy="290274"/>
          </a:xfrm>
          <a:prstGeom prst="rect">
            <a:avLst/>
          </a:prstGeom>
          <a:noFill/>
          <a:ln/>
        </p:spPr>
        <p:txBody>
          <a:bodyPr wrap="none" lIns="0" tIns="0" rIns="0" bIns="0" rtlCol="0" anchor="t"/>
          <a:lstStyle/>
          <a:p>
            <a:pPr algn="l" indent="0" marL="0">
              <a:lnSpc>
                <a:spcPts val="2250"/>
              </a:lnSpc>
              <a:buNone/>
            </a:pPr>
            <a:r>
              <a:rPr lang="en-US" sz="1400" dirty="0">
                <a:solidFill>
                  <a:srgbClr val="333F70"/>
                </a:solidFill>
                <a:latin typeface="Open Sans" pitchFamily="34" charset="0"/>
                <a:ea typeface="Open Sans" pitchFamily="34" charset="-122"/>
                <a:cs typeface="Open Sans" pitchFamily="34" charset="-120"/>
              </a:rPr>
              <a:t>Giao diện đặt lịch khám bệnh.</a:t>
            </a:r>
            <a:endParaRPr lang="en-US" sz="1400" dirty="0"/>
          </a:p>
        </p:txBody>
      </p:sp>
      <p:pic>
        <p:nvPicPr>
          <p:cNvPr id="9" name="Image 2" descr="preencoded.png">    </p:cNvPr>
          <p:cNvPicPr>
            <a:picLocks noChangeAspect="1"/>
          </p:cNvPicPr>
          <p:nvPr/>
        </p:nvPicPr>
        <p:blipFill>
          <a:blip r:embed="rId3"/>
          <a:stretch>
            <a:fillRect/>
          </a:stretch>
        </p:blipFill>
        <p:spPr>
          <a:xfrm>
            <a:off x="7451169" y="1428512"/>
            <a:ext cx="2508052" cy="1550075"/>
          </a:xfrm>
          <a:prstGeom prst="rect">
            <a:avLst/>
          </a:prstGeom>
        </p:spPr>
      </p:pic>
      <p:sp>
        <p:nvSpPr>
          <p:cNvPr id="10" name="Text 5"/>
          <p:cNvSpPr/>
          <p:nvPr/>
        </p:nvSpPr>
        <p:spPr>
          <a:xfrm>
            <a:off x="7451169" y="3205282"/>
            <a:ext cx="3136106" cy="566976"/>
          </a:xfrm>
          <a:prstGeom prst="rect">
            <a:avLst/>
          </a:prstGeom>
          <a:noFill/>
          <a:ln/>
        </p:spPr>
        <p:txBody>
          <a:bodyPr wrap="square" lIns="0" tIns="0" rIns="0" bIns="0" rtlCol="0" anchor="t"/>
          <a:lstStyle/>
          <a:p>
            <a:pPr algn="l" indent="0" marL="0">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Quản lý lịch làm việc Bác sĩ</a:t>
            </a:r>
            <a:endParaRPr lang="en-US" sz="1750" dirty="0"/>
          </a:p>
        </p:txBody>
      </p:sp>
      <p:sp>
        <p:nvSpPr>
          <p:cNvPr id="11" name="Text 6"/>
          <p:cNvSpPr/>
          <p:nvPr/>
        </p:nvSpPr>
        <p:spPr>
          <a:xfrm>
            <a:off x="7451169" y="3881080"/>
            <a:ext cx="3136106" cy="580549"/>
          </a:xfrm>
          <a:prstGeom prst="rect">
            <a:avLst/>
          </a:prstGeom>
          <a:noFill/>
          <a:ln/>
        </p:spPr>
        <p:txBody>
          <a:bodyPr wrap="square" lIns="0" tIns="0" rIns="0" bIns="0" rtlCol="0" anchor="t"/>
          <a:lstStyle/>
          <a:p>
            <a:pPr algn="l" indent="0" marL="0">
              <a:lnSpc>
                <a:spcPts val="2250"/>
              </a:lnSpc>
              <a:buNone/>
            </a:pPr>
            <a:r>
              <a:rPr lang="en-US" sz="1400" dirty="0">
                <a:solidFill>
                  <a:srgbClr val="333F70"/>
                </a:solidFill>
                <a:latin typeface="Open Sans" pitchFamily="34" charset="0"/>
                <a:ea typeface="Open Sans" pitchFamily="34" charset="-122"/>
                <a:cs typeface="Open Sans" pitchFamily="34" charset="-120"/>
              </a:rPr>
              <a:t>Cho phép điều dưỡng quản lý lịch làm việc của bác sĩ.</a:t>
            </a:r>
            <a:endParaRPr lang="en-US" sz="1400" dirty="0"/>
          </a:p>
        </p:txBody>
      </p:sp>
      <p:pic>
        <p:nvPicPr>
          <p:cNvPr id="12" name="Image 3" descr="preencoded.png">    </p:cNvPr>
          <p:cNvPicPr>
            <a:picLocks noChangeAspect="1"/>
          </p:cNvPicPr>
          <p:nvPr/>
        </p:nvPicPr>
        <p:blipFill>
          <a:blip r:embed="rId4"/>
          <a:stretch>
            <a:fillRect/>
          </a:stretch>
        </p:blipFill>
        <p:spPr>
          <a:xfrm>
            <a:off x="10859333" y="1428512"/>
            <a:ext cx="2508171" cy="1550075"/>
          </a:xfrm>
          <a:prstGeom prst="rect">
            <a:avLst/>
          </a:prstGeom>
        </p:spPr>
      </p:pic>
      <p:sp>
        <p:nvSpPr>
          <p:cNvPr id="13" name="Text 7"/>
          <p:cNvSpPr/>
          <p:nvPr/>
        </p:nvSpPr>
        <p:spPr>
          <a:xfrm>
            <a:off x="10859333" y="3205282"/>
            <a:ext cx="2267545" cy="283488"/>
          </a:xfrm>
          <a:prstGeom prst="rect">
            <a:avLst/>
          </a:prstGeom>
          <a:noFill/>
          <a:ln/>
        </p:spPr>
        <p:txBody>
          <a:bodyPr wrap="none" lIns="0" tIns="0" rIns="0" bIns="0" rtlCol="0" anchor="t"/>
          <a:lstStyle/>
          <a:p>
            <a:pPr algn="l" indent="0" marL="0">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Thống kê</a:t>
            </a:r>
            <a:endParaRPr lang="en-US" sz="1750" dirty="0"/>
          </a:p>
        </p:txBody>
      </p:sp>
      <p:sp>
        <p:nvSpPr>
          <p:cNvPr id="14" name="Text 8"/>
          <p:cNvSpPr/>
          <p:nvPr/>
        </p:nvSpPr>
        <p:spPr>
          <a:xfrm>
            <a:off x="10859333" y="3597593"/>
            <a:ext cx="3136225" cy="580549"/>
          </a:xfrm>
          <a:prstGeom prst="rect">
            <a:avLst/>
          </a:prstGeom>
          <a:noFill/>
          <a:ln/>
        </p:spPr>
        <p:txBody>
          <a:bodyPr wrap="square" lIns="0" tIns="0" rIns="0" bIns="0" rtlCol="0" anchor="t"/>
          <a:lstStyle/>
          <a:p>
            <a:pPr algn="l" indent="0" marL="0">
              <a:lnSpc>
                <a:spcPts val="2250"/>
              </a:lnSpc>
              <a:buNone/>
            </a:pPr>
            <a:r>
              <a:rPr lang="en-US" sz="1400" dirty="0">
                <a:solidFill>
                  <a:srgbClr val="333F70"/>
                </a:solidFill>
                <a:latin typeface="Open Sans" pitchFamily="34" charset="0"/>
                <a:ea typeface="Open Sans" pitchFamily="34" charset="-122"/>
                <a:cs typeface="Open Sans" pitchFamily="34" charset="-120"/>
              </a:rPr>
              <a:t>Thống kế trạng thái lịch và số lượng trong tháng</a:t>
            </a:r>
            <a:endParaRPr lang="en-US" sz="1400" dirty="0"/>
          </a:p>
        </p:txBody>
      </p:sp>
      <p:pic>
        <p:nvPicPr>
          <p:cNvPr id="15" name="Image 4" descr="preencoded.png">    </p:cNvPr>
          <p:cNvPicPr>
            <a:picLocks noChangeAspect="1"/>
          </p:cNvPicPr>
          <p:nvPr/>
        </p:nvPicPr>
        <p:blipFill>
          <a:blip r:embed="rId5"/>
          <a:stretch>
            <a:fillRect/>
          </a:stretch>
        </p:blipFill>
        <p:spPr>
          <a:xfrm>
            <a:off x="634841" y="5005745"/>
            <a:ext cx="2508052" cy="1550075"/>
          </a:xfrm>
          <a:prstGeom prst="rect">
            <a:avLst/>
          </a:prstGeom>
        </p:spPr>
      </p:pic>
      <p:sp>
        <p:nvSpPr>
          <p:cNvPr id="16" name="Text 9"/>
          <p:cNvSpPr/>
          <p:nvPr/>
        </p:nvSpPr>
        <p:spPr>
          <a:xfrm>
            <a:off x="634841" y="6782514"/>
            <a:ext cx="2503884" cy="283488"/>
          </a:xfrm>
          <a:prstGeom prst="rect">
            <a:avLst/>
          </a:prstGeom>
          <a:noFill/>
          <a:ln/>
        </p:spPr>
        <p:txBody>
          <a:bodyPr wrap="none" lIns="0" tIns="0" rIns="0" bIns="0" rtlCol="0" anchor="t"/>
          <a:lstStyle/>
          <a:p>
            <a:pPr algn="l" indent="0" marL="0">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Quản lý tài khoản </a:t>
            </a:r>
            <a:endParaRPr lang="en-US" sz="1750" dirty="0"/>
          </a:p>
        </p:txBody>
      </p:sp>
      <p:sp>
        <p:nvSpPr>
          <p:cNvPr id="17" name="Text 10"/>
          <p:cNvSpPr/>
          <p:nvPr/>
        </p:nvSpPr>
        <p:spPr>
          <a:xfrm>
            <a:off x="634841" y="7174825"/>
            <a:ext cx="3136106" cy="580549"/>
          </a:xfrm>
          <a:prstGeom prst="rect">
            <a:avLst/>
          </a:prstGeom>
          <a:noFill/>
          <a:ln/>
        </p:spPr>
        <p:txBody>
          <a:bodyPr wrap="square" lIns="0" tIns="0" rIns="0" bIns="0" rtlCol="0" anchor="t"/>
          <a:lstStyle/>
          <a:p>
            <a:pPr algn="l" indent="0" marL="0">
              <a:lnSpc>
                <a:spcPts val="2250"/>
              </a:lnSpc>
              <a:buNone/>
            </a:pPr>
            <a:r>
              <a:rPr lang="en-US" sz="1400" dirty="0">
                <a:solidFill>
                  <a:srgbClr val="333F70"/>
                </a:solidFill>
                <a:latin typeface="Open Sans" pitchFamily="34" charset="0"/>
                <a:ea typeface="Open Sans" pitchFamily="34" charset="-122"/>
                <a:cs typeface="Open Sans" pitchFamily="34" charset="-120"/>
              </a:rPr>
              <a:t>Quản trị viên quản lý tài khoản của người dùng hệ thống</a:t>
            </a:r>
            <a:endParaRPr lang="en-US" sz="1400" dirty="0"/>
          </a:p>
        </p:txBody>
      </p:sp>
      <p:pic>
        <p:nvPicPr>
          <p:cNvPr id="18" name="Image 5" descr="preencoded.png">    </p:cNvPr>
          <p:cNvPicPr>
            <a:picLocks noChangeAspect="1"/>
          </p:cNvPicPr>
          <p:nvPr/>
        </p:nvPicPr>
        <p:blipFill>
          <a:blip r:embed="rId6"/>
          <a:stretch>
            <a:fillRect/>
          </a:stretch>
        </p:blipFill>
        <p:spPr>
          <a:xfrm>
            <a:off x="4043005" y="5005745"/>
            <a:ext cx="2508052" cy="1550075"/>
          </a:xfrm>
          <a:prstGeom prst="rect">
            <a:avLst/>
          </a:prstGeom>
        </p:spPr>
      </p:pic>
      <p:sp>
        <p:nvSpPr>
          <p:cNvPr id="19" name="Text 11"/>
          <p:cNvSpPr/>
          <p:nvPr/>
        </p:nvSpPr>
        <p:spPr>
          <a:xfrm>
            <a:off x="4043005" y="6782514"/>
            <a:ext cx="2267545" cy="283488"/>
          </a:xfrm>
          <a:prstGeom prst="rect">
            <a:avLst/>
          </a:prstGeom>
          <a:noFill/>
          <a:ln/>
        </p:spPr>
        <p:txBody>
          <a:bodyPr wrap="none" lIns="0" tIns="0" rIns="0" bIns="0" rtlCol="0" anchor="t"/>
          <a:lstStyle/>
          <a:p>
            <a:pPr algn="l" indent="0" marL="0">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Liên hệ</a:t>
            </a:r>
            <a:endParaRPr lang="en-US" sz="1750" dirty="0"/>
          </a:p>
        </p:txBody>
      </p:sp>
      <p:sp>
        <p:nvSpPr>
          <p:cNvPr id="20" name="Text 12"/>
          <p:cNvSpPr/>
          <p:nvPr/>
        </p:nvSpPr>
        <p:spPr>
          <a:xfrm>
            <a:off x="4043005" y="7174825"/>
            <a:ext cx="3136106" cy="580549"/>
          </a:xfrm>
          <a:prstGeom prst="rect">
            <a:avLst/>
          </a:prstGeom>
          <a:noFill/>
          <a:ln/>
        </p:spPr>
        <p:txBody>
          <a:bodyPr wrap="square" lIns="0" tIns="0" rIns="0" bIns="0" rtlCol="0" anchor="t"/>
          <a:lstStyle/>
          <a:p>
            <a:pPr algn="l" indent="0" marL="0">
              <a:lnSpc>
                <a:spcPts val="2250"/>
              </a:lnSpc>
              <a:buNone/>
            </a:pPr>
            <a:r>
              <a:rPr lang="en-US" sz="1400" dirty="0">
                <a:solidFill>
                  <a:srgbClr val="333F70"/>
                </a:solidFill>
                <a:latin typeface="Open Sans" pitchFamily="34" charset="0"/>
                <a:ea typeface="Open Sans" pitchFamily="34" charset="-122"/>
                <a:cs typeface="Open Sans" pitchFamily="34" charset="-120"/>
              </a:rPr>
              <a:t>Điều dưỡng sẽ gửi thông báo đăng ký thành công qua tin nhắn sms</a:t>
            </a:r>
            <a:endParaRPr lang="en-US" sz="1400" dirty="0"/>
          </a:p>
        </p:txBody>
      </p:sp>
      <p:pic>
        <p:nvPicPr>
          <p:cNvPr id="21" name="Image 6" descr="preencoded.png">    </p:cNvPr>
          <p:cNvPicPr>
            <a:picLocks noChangeAspect="1"/>
          </p:cNvPicPr>
          <p:nvPr/>
        </p:nvPicPr>
        <p:blipFill>
          <a:blip r:embed="rId7"/>
          <a:stretch>
            <a:fillRect/>
          </a:stretch>
        </p:blipFill>
        <p:spPr>
          <a:xfrm>
            <a:off x="7451169" y="5005745"/>
            <a:ext cx="2508052" cy="1550075"/>
          </a:xfrm>
          <a:prstGeom prst="rect">
            <a:avLst/>
          </a:prstGeom>
        </p:spPr>
      </p:pic>
      <p:sp>
        <p:nvSpPr>
          <p:cNvPr id="22" name="Text 13"/>
          <p:cNvSpPr/>
          <p:nvPr/>
        </p:nvSpPr>
        <p:spPr>
          <a:xfrm>
            <a:off x="7451169" y="6782514"/>
            <a:ext cx="2267545" cy="283488"/>
          </a:xfrm>
          <a:prstGeom prst="rect">
            <a:avLst/>
          </a:prstGeom>
          <a:noFill/>
          <a:ln/>
        </p:spPr>
        <p:txBody>
          <a:bodyPr wrap="none" lIns="0" tIns="0" rIns="0" bIns="0" rtlCol="0" anchor="t"/>
          <a:lstStyle/>
          <a:p>
            <a:pPr algn="l" indent="0" marL="0">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Xuất file</a:t>
            </a:r>
            <a:endParaRPr lang="en-US" sz="1750" dirty="0"/>
          </a:p>
        </p:txBody>
      </p:sp>
      <p:sp>
        <p:nvSpPr>
          <p:cNvPr id="23" name="Text 14"/>
          <p:cNvSpPr/>
          <p:nvPr/>
        </p:nvSpPr>
        <p:spPr>
          <a:xfrm>
            <a:off x="7451169" y="7174825"/>
            <a:ext cx="3136106" cy="290274"/>
          </a:xfrm>
          <a:prstGeom prst="rect">
            <a:avLst/>
          </a:prstGeom>
          <a:noFill/>
          <a:ln/>
        </p:spPr>
        <p:txBody>
          <a:bodyPr wrap="none" lIns="0" tIns="0" rIns="0" bIns="0" rtlCol="0" anchor="t"/>
          <a:lstStyle/>
          <a:p>
            <a:pPr algn="l" indent="0" marL="0">
              <a:lnSpc>
                <a:spcPts val="2250"/>
              </a:lnSpc>
              <a:buNone/>
            </a:pPr>
            <a:r>
              <a:rPr lang="en-US" sz="1400" dirty="0">
                <a:solidFill>
                  <a:srgbClr val="333F70"/>
                </a:solidFill>
                <a:latin typeface="Open Sans" pitchFamily="34" charset="0"/>
                <a:ea typeface="Open Sans" pitchFamily="34" charset="-122"/>
                <a:cs typeface="Open Sans" pitchFamily="34" charset="-120"/>
              </a:rPr>
              <a:t>backup dữ liệu lịch đặt khám </a:t>
            </a:r>
            <a:endParaRPr lang="en-US" sz="1400" dirty="0"/>
          </a:p>
        </p:txBody>
      </p:sp>
      <p:pic>
        <p:nvPicPr>
          <p:cNvPr id="24" name="Image 7" descr="preencoded.png">    </p:cNvPr>
          <p:cNvPicPr>
            <a:picLocks noChangeAspect="1"/>
          </p:cNvPicPr>
          <p:nvPr/>
        </p:nvPicPr>
        <p:blipFill>
          <a:blip r:embed="rId8"/>
          <a:stretch>
            <a:fillRect/>
          </a:stretch>
        </p:blipFill>
        <p:spPr>
          <a:xfrm>
            <a:off x="10859333" y="5005745"/>
            <a:ext cx="2508171" cy="1550075"/>
          </a:xfrm>
          <a:prstGeom prst="rect">
            <a:avLst/>
          </a:prstGeom>
        </p:spPr>
      </p:pic>
      <p:sp>
        <p:nvSpPr>
          <p:cNvPr id="25" name="Text 15"/>
          <p:cNvSpPr/>
          <p:nvPr/>
        </p:nvSpPr>
        <p:spPr>
          <a:xfrm>
            <a:off x="10859333" y="6782514"/>
            <a:ext cx="2267545" cy="283488"/>
          </a:xfrm>
          <a:prstGeom prst="rect">
            <a:avLst/>
          </a:prstGeom>
          <a:noFill/>
          <a:ln/>
        </p:spPr>
        <p:txBody>
          <a:bodyPr wrap="none" lIns="0" tIns="0" rIns="0" bIns="0" rtlCol="0" anchor="t"/>
          <a:lstStyle/>
          <a:p>
            <a:pPr algn="l" indent="0" marL="0">
              <a:lnSpc>
                <a:spcPts val="2200"/>
              </a:lnSpc>
              <a:buNone/>
            </a:pPr>
            <a:r>
              <a:rPr lang="en-US" sz="1750" b="1" dirty="0">
                <a:solidFill>
                  <a:srgbClr val="333F70"/>
                </a:solidFill>
                <a:latin typeface="Unbounded Bold" pitchFamily="34" charset="0"/>
                <a:ea typeface="Unbounded Bold" pitchFamily="34" charset="-122"/>
                <a:cs typeface="Unbounded Bold" pitchFamily="34" charset="-120"/>
              </a:rPr>
              <a:t>Figma</a:t>
            </a:r>
            <a:endParaRPr lang="en-US" sz="1750" dirty="0"/>
          </a:p>
        </p:txBody>
      </p:sp>
      <p:sp>
        <p:nvSpPr>
          <p:cNvPr id="26" name="Text 16"/>
          <p:cNvSpPr/>
          <p:nvPr/>
        </p:nvSpPr>
        <p:spPr>
          <a:xfrm>
            <a:off x="10859333" y="7174825"/>
            <a:ext cx="3136225" cy="290274"/>
          </a:xfrm>
          <a:prstGeom prst="rect">
            <a:avLst/>
          </a:prstGeom>
          <a:noFill/>
          <a:ln/>
        </p:spPr>
        <p:txBody>
          <a:bodyPr wrap="none" lIns="0" tIns="0" rIns="0" bIns="0" rtlCol="0" anchor="t"/>
          <a:lstStyle/>
          <a:p>
            <a:pPr algn="l" indent="0" marL="0">
              <a:lnSpc>
                <a:spcPts val="2250"/>
              </a:lnSpc>
              <a:buNone/>
            </a:pPr>
            <a:r>
              <a:rPr lang="en-US" sz="1400" dirty="0">
                <a:solidFill>
                  <a:srgbClr val="333F70"/>
                </a:solidFill>
                <a:latin typeface="Open Sans" pitchFamily="34" charset="0"/>
                <a:ea typeface="Open Sans" pitchFamily="34" charset="-122"/>
                <a:cs typeface="Open Sans" pitchFamily="34" charset="-120"/>
              </a:rPr>
              <a:t>Nơi thiết kế các giao diện hệ thống</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2025-01-06T09:27:59Z</dcterms:created>
  <dcterms:modified xsi:type="dcterms:W3CDTF">2025-01-06T09:27:59Z</dcterms:modified>
</cp:coreProperties>
</file>